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0"/>
  </p:notesMasterIdLst>
  <p:sldIdLst>
    <p:sldId id="256" r:id="rId2"/>
    <p:sldId id="257" r:id="rId3"/>
    <p:sldId id="262" r:id="rId4"/>
    <p:sldId id="277" r:id="rId5"/>
    <p:sldId id="374" r:id="rId6"/>
    <p:sldId id="278" r:id="rId7"/>
    <p:sldId id="279" r:id="rId8"/>
    <p:sldId id="351" r:id="rId9"/>
    <p:sldId id="280" r:id="rId10"/>
    <p:sldId id="355" r:id="rId11"/>
    <p:sldId id="356" r:id="rId12"/>
    <p:sldId id="281" r:id="rId13"/>
    <p:sldId id="282" r:id="rId14"/>
    <p:sldId id="283" r:id="rId15"/>
    <p:sldId id="284" r:id="rId16"/>
    <p:sldId id="349" r:id="rId17"/>
    <p:sldId id="347" r:id="rId18"/>
    <p:sldId id="285" r:id="rId19"/>
    <p:sldId id="286" r:id="rId20"/>
    <p:sldId id="287" r:id="rId21"/>
    <p:sldId id="288" r:id="rId22"/>
    <p:sldId id="289" r:id="rId23"/>
    <p:sldId id="290" r:id="rId24"/>
    <p:sldId id="311" r:id="rId25"/>
    <p:sldId id="312" r:id="rId26"/>
    <p:sldId id="340" r:id="rId27"/>
    <p:sldId id="291" r:id="rId28"/>
    <p:sldId id="292" r:id="rId29"/>
    <p:sldId id="293" r:id="rId30"/>
    <p:sldId id="294" r:id="rId31"/>
    <p:sldId id="306" r:id="rId32"/>
    <p:sldId id="342" r:id="rId33"/>
    <p:sldId id="343" r:id="rId34"/>
    <p:sldId id="357" r:id="rId35"/>
    <p:sldId id="358" r:id="rId36"/>
    <p:sldId id="359" r:id="rId37"/>
    <p:sldId id="360" r:id="rId38"/>
    <p:sldId id="361" r:id="rId39"/>
    <p:sldId id="362" r:id="rId40"/>
    <p:sldId id="363" r:id="rId41"/>
    <p:sldId id="364" r:id="rId42"/>
    <p:sldId id="365" r:id="rId43"/>
    <p:sldId id="366" r:id="rId44"/>
    <p:sldId id="367" r:id="rId45"/>
    <p:sldId id="368" r:id="rId46"/>
    <p:sldId id="369" r:id="rId47"/>
    <p:sldId id="370" r:id="rId48"/>
    <p:sldId id="371" r:id="rId49"/>
    <p:sldId id="372" r:id="rId50"/>
    <p:sldId id="373" r:id="rId51"/>
    <p:sldId id="295" r:id="rId52"/>
    <p:sldId id="296" r:id="rId53"/>
    <p:sldId id="297" r:id="rId54"/>
    <p:sldId id="298" r:id="rId55"/>
    <p:sldId id="299" r:id="rId56"/>
    <p:sldId id="300" r:id="rId57"/>
    <p:sldId id="313" r:id="rId58"/>
    <p:sldId id="314" r:id="rId59"/>
    <p:sldId id="315" r:id="rId60"/>
    <p:sldId id="316" r:id="rId61"/>
    <p:sldId id="334" r:id="rId62"/>
    <p:sldId id="335" r:id="rId63"/>
    <p:sldId id="336" r:id="rId64"/>
    <p:sldId id="337" r:id="rId65"/>
    <p:sldId id="338" r:id="rId66"/>
    <p:sldId id="339" r:id="rId67"/>
    <p:sldId id="301" r:id="rId68"/>
    <p:sldId id="261" r:id="rId6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8" d="100"/>
          <a:sy n="108" d="100"/>
        </p:scale>
        <p:origin x="-1704" y="-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34.emf"/><Relationship Id="rId7" Type="http://schemas.openxmlformats.org/officeDocument/2006/relationships/image" Target="../media/image38.emf"/><Relationship Id="rId2" Type="http://schemas.openxmlformats.org/officeDocument/2006/relationships/image" Target="../media/image33.emf"/><Relationship Id="rId1" Type="http://schemas.openxmlformats.org/officeDocument/2006/relationships/image" Target="../media/image32.emf"/><Relationship Id="rId6" Type="http://schemas.openxmlformats.org/officeDocument/2006/relationships/image" Target="../media/image37.emf"/><Relationship Id="rId5" Type="http://schemas.openxmlformats.org/officeDocument/2006/relationships/image" Target="../media/image36.emf"/><Relationship Id="rId4" Type="http://schemas.openxmlformats.org/officeDocument/2006/relationships/image" Target="../media/image35.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image" Target="../media/image57.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image" Target="../media/image59.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63.emf"/><Relationship Id="rId1" Type="http://schemas.openxmlformats.org/officeDocument/2006/relationships/image" Target="../media/image62.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image" Target="../media/image64.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image" Target="../media/image66.e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image" Target="../media/image68.e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image" Target="../media/image70.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73.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image" Target="../media/image1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5.emf"/><Relationship Id="rId7" Type="http://schemas.openxmlformats.org/officeDocument/2006/relationships/image" Target="../media/image29.emf"/><Relationship Id="rId2" Type="http://schemas.openxmlformats.org/officeDocument/2006/relationships/image" Target="../media/image24.emf"/><Relationship Id="rId1" Type="http://schemas.openxmlformats.org/officeDocument/2006/relationships/image" Target="../media/image23.emf"/><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 Id="rId9" Type="http://schemas.openxmlformats.org/officeDocument/2006/relationships/image" Target="../media/image3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02AB3D3-41EB-46AA-889C-A4EABC772383}" type="datetimeFigureOut">
              <a:rPr lang="zh-CN" altLang="en-US" smtClean="0"/>
              <a:t>2019/9/16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BA06602-6CA2-478A-BA13-13BEFF3F2DF6}" type="slidenum">
              <a:rPr lang="zh-CN" altLang="en-US" smtClean="0"/>
              <a:t>‹#›</a:t>
            </a:fld>
            <a:endParaRPr lang="zh-CN" altLang="en-US"/>
          </a:p>
        </p:txBody>
      </p:sp>
    </p:spTree>
    <p:extLst>
      <p:ext uri="{BB962C8B-B14F-4D97-AF65-F5344CB8AC3E}">
        <p14:creationId xmlns:p14="http://schemas.microsoft.com/office/powerpoint/2010/main" val="2514277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FFBEAAB-8E12-409E-A770-23078362C7D0}" type="slidenum">
              <a:rPr lang="en-US" altLang="zh-CN"/>
              <a:pPr/>
              <a:t>3</a:t>
            </a:fld>
            <a:endParaRPr lang="en-US" altLang="zh-CN"/>
          </a:p>
        </p:txBody>
      </p:sp>
      <p:sp>
        <p:nvSpPr>
          <p:cNvPr id="504834" name="Rectangle 2"/>
          <p:cNvSpPr>
            <a:spLocks noGrp="1" noRot="1" noChangeAspect="1" noChangeArrowheads="1" noTextEdit="1"/>
          </p:cNvSpPr>
          <p:nvPr>
            <p:ph type="sldImg"/>
          </p:nvPr>
        </p:nvSpPr>
        <p:spPr>
          <a:ln/>
        </p:spPr>
      </p:sp>
      <p:sp>
        <p:nvSpPr>
          <p:cNvPr id="5048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E5B07E-A836-4564-A587-C0D6BAD499BA}" type="slidenum">
              <a:rPr lang="en-US" altLang="zh-CN"/>
              <a:pPr/>
              <a:t>18</a:t>
            </a:fld>
            <a:endParaRPr lang="en-US" altLang="zh-CN"/>
          </a:p>
        </p:txBody>
      </p:sp>
      <p:sp>
        <p:nvSpPr>
          <p:cNvPr id="528386" name="Rectangle 2"/>
          <p:cNvSpPr>
            <a:spLocks noGrp="1" noRot="1" noChangeAspect="1" noChangeArrowheads="1" noTextEdit="1"/>
          </p:cNvSpPr>
          <p:nvPr>
            <p:ph type="sldImg"/>
          </p:nvPr>
        </p:nvSpPr>
        <p:spPr>
          <a:ln/>
        </p:spPr>
      </p:sp>
      <p:sp>
        <p:nvSpPr>
          <p:cNvPr id="5283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199706-108C-49C4-AB86-C81C45F75E91}" type="slidenum">
              <a:rPr lang="en-US" altLang="zh-CN"/>
              <a:pPr/>
              <a:t>34</a:t>
            </a:fld>
            <a:endParaRPr lang="en-US" altLang="zh-CN"/>
          </a:p>
        </p:txBody>
      </p:sp>
      <p:sp>
        <p:nvSpPr>
          <p:cNvPr id="505858" name="Rectangle 2"/>
          <p:cNvSpPr>
            <a:spLocks noGrp="1" noRot="1" noChangeAspect="1" noChangeArrowheads="1" noTextEdit="1"/>
          </p:cNvSpPr>
          <p:nvPr>
            <p:ph type="sldImg"/>
          </p:nvPr>
        </p:nvSpPr>
        <p:spPr>
          <a:ln/>
        </p:spPr>
      </p:sp>
      <p:sp>
        <p:nvSpPr>
          <p:cNvPr id="5058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0F10CF-0B88-462C-8264-3828B1E4AA38}" type="slidenum">
              <a:rPr lang="en-US" altLang="zh-CN"/>
              <a:pPr/>
              <a:t>35</a:t>
            </a:fld>
            <a:endParaRPr lang="en-US" altLang="zh-CN"/>
          </a:p>
        </p:txBody>
      </p:sp>
      <p:sp>
        <p:nvSpPr>
          <p:cNvPr id="506882" name="Rectangle 2"/>
          <p:cNvSpPr>
            <a:spLocks noGrp="1" noRot="1" noChangeAspect="1" noChangeArrowheads="1" noTextEdit="1"/>
          </p:cNvSpPr>
          <p:nvPr>
            <p:ph type="sldImg"/>
          </p:nvPr>
        </p:nvSpPr>
        <p:spPr>
          <a:ln/>
        </p:spPr>
      </p:sp>
      <p:sp>
        <p:nvSpPr>
          <p:cNvPr id="5068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C84F60-F0EB-42A3-9F0F-30BEF527B200}" type="slidenum">
              <a:rPr lang="en-US" altLang="zh-CN"/>
              <a:pPr/>
              <a:t>36</a:t>
            </a:fld>
            <a:endParaRPr lang="en-US" altLang="zh-CN"/>
          </a:p>
        </p:txBody>
      </p:sp>
      <p:sp>
        <p:nvSpPr>
          <p:cNvPr id="507906" name="Rectangle 2"/>
          <p:cNvSpPr>
            <a:spLocks noGrp="1" noRot="1" noChangeAspect="1" noChangeArrowheads="1" noTextEdit="1"/>
          </p:cNvSpPr>
          <p:nvPr>
            <p:ph type="sldImg"/>
          </p:nvPr>
        </p:nvSpPr>
        <p:spPr>
          <a:ln/>
        </p:spPr>
      </p:sp>
      <p:sp>
        <p:nvSpPr>
          <p:cNvPr id="5079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F92B69A-10E0-4492-97E4-C3F385C9A3E4}" type="slidenum">
              <a:rPr lang="en-US" altLang="zh-CN"/>
              <a:pPr/>
              <a:t>37</a:t>
            </a:fld>
            <a:endParaRPr lang="en-US" altLang="zh-CN"/>
          </a:p>
        </p:txBody>
      </p:sp>
      <p:sp>
        <p:nvSpPr>
          <p:cNvPr id="508930" name="Rectangle 2"/>
          <p:cNvSpPr>
            <a:spLocks noGrp="1" noRot="1" noChangeAspect="1" noChangeArrowheads="1" noTextEdit="1"/>
          </p:cNvSpPr>
          <p:nvPr>
            <p:ph type="sldImg"/>
          </p:nvPr>
        </p:nvSpPr>
        <p:spPr>
          <a:ln/>
        </p:spPr>
      </p:sp>
      <p:sp>
        <p:nvSpPr>
          <p:cNvPr id="5089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5C19B0-B5E6-4AC4-A14A-FA109A55A21A}" type="slidenum">
              <a:rPr lang="en-US" altLang="zh-CN"/>
              <a:pPr/>
              <a:t>38</a:t>
            </a:fld>
            <a:endParaRPr lang="en-US" altLang="zh-CN"/>
          </a:p>
        </p:txBody>
      </p:sp>
      <p:sp>
        <p:nvSpPr>
          <p:cNvPr id="509954" name="Rectangle 2"/>
          <p:cNvSpPr>
            <a:spLocks noGrp="1" noRot="1" noChangeAspect="1" noChangeArrowheads="1" noTextEdit="1"/>
          </p:cNvSpPr>
          <p:nvPr>
            <p:ph type="sldImg"/>
          </p:nvPr>
        </p:nvSpPr>
        <p:spPr>
          <a:ln/>
        </p:spPr>
      </p:sp>
      <p:sp>
        <p:nvSpPr>
          <p:cNvPr id="5099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7A415C-8D53-4B6D-9AC9-B23B4F5BD3AC}" type="slidenum">
              <a:rPr lang="en-US" altLang="zh-CN"/>
              <a:pPr/>
              <a:t>39</a:t>
            </a:fld>
            <a:endParaRPr lang="en-US" altLang="zh-CN"/>
          </a:p>
        </p:txBody>
      </p:sp>
      <p:sp>
        <p:nvSpPr>
          <p:cNvPr id="510978" name="Rectangle 2"/>
          <p:cNvSpPr>
            <a:spLocks noGrp="1" noRot="1" noChangeAspect="1" noChangeArrowheads="1" noTextEdit="1"/>
          </p:cNvSpPr>
          <p:nvPr>
            <p:ph type="sldImg"/>
          </p:nvPr>
        </p:nvSpPr>
        <p:spPr>
          <a:ln/>
        </p:spPr>
      </p:sp>
      <p:sp>
        <p:nvSpPr>
          <p:cNvPr id="5109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F3F027-D7F7-4FD8-9AE1-3D589003C3E9}" type="slidenum">
              <a:rPr lang="en-US" altLang="zh-CN"/>
              <a:pPr/>
              <a:t>40</a:t>
            </a:fld>
            <a:endParaRPr lang="en-US" altLang="zh-CN"/>
          </a:p>
        </p:txBody>
      </p:sp>
      <p:sp>
        <p:nvSpPr>
          <p:cNvPr id="512002" name="Rectangle 2"/>
          <p:cNvSpPr>
            <a:spLocks noGrp="1" noRot="1" noChangeAspect="1" noChangeArrowheads="1" noTextEdit="1"/>
          </p:cNvSpPr>
          <p:nvPr>
            <p:ph type="sldImg"/>
          </p:nvPr>
        </p:nvSpPr>
        <p:spPr>
          <a:ln/>
        </p:spPr>
      </p:sp>
      <p:sp>
        <p:nvSpPr>
          <p:cNvPr id="5120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2E8069-6BAA-4EAA-9B24-E996BF762023}" type="slidenum">
              <a:rPr lang="en-US" altLang="zh-CN"/>
              <a:pPr/>
              <a:t>41</a:t>
            </a:fld>
            <a:endParaRPr lang="en-US" altLang="zh-CN"/>
          </a:p>
        </p:txBody>
      </p:sp>
      <p:sp>
        <p:nvSpPr>
          <p:cNvPr id="513026" name="Rectangle 2"/>
          <p:cNvSpPr>
            <a:spLocks noGrp="1" noRot="1" noChangeAspect="1" noChangeArrowheads="1" noTextEdit="1"/>
          </p:cNvSpPr>
          <p:nvPr>
            <p:ph type="sldImg"/>
          </p:nvPr>
        </p:nvSpPr>
        <p:spPr>
          <a:ln/>
        </p:spPr>
      </p:sp>
      <p:sp>
        <p:nvSpPr>
          <p:cNvPr id="5130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A22B00-9848-4F01-8E16-C7BADAFED7C2}" type="slidenum">
              <a:rPr lang="en-US" altLang="zh-CN"/>
              <a:pPr/>
              <a:t>43</a:t>
            </a:fld>
            <a:endParaRPr lang="en-US" altLang="zh-CN"/>
          </a:p>
        </p:txBody>
      </p:sp>
      <p:sp>
        <p:nvSpPr>
          <p:cNvPr id="514050" name="Rectangle 2"/>
          <p:cNvSpPr>
            <a:spLocks noGrp="1" noRot="1" noChangeAspect="1" noChangeArrowheads="1" noTextEdit="1"/>
          </p:cNvSpPr>
          <p:nvPr>
            <p:ph type="sldImg"/>
          </p:nvPr>
        </p:nvSpPr>
        <p:spPr>
          <a:ln/>
        </p:spPr>
      </p:sp>
      <p:sp>
        <p:nvSpPr>
          <p:cNvPr id="5140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02EFF91-6460-4C48-8A1B-20792BFA6BA4}" type="slidenum">
              <a:rPr lang="en-US" altLang="zh-CN"/>
              <a:pPr/>
              <a:t>4</a:t>
            </a:fld>
            <a:endParaRPr lang="en-US" altLang="zh-CN"/>
          </a:p>
        </p:txBody>
      </p:sp>
      <p:sp>
        <p:nvSpPr>
          <p:cNvPr id="520194" name="Rectangle 2"/>
          <p:cNvSpPr>
            <a:spLocks noGrp="1" noRot="1" noChangeAspect="1" noChangeArrowheads="1" noTextEdit="1"/>
          </p:cNvSpPr>
          <p:nvPr>
            <p:ph type="sldImg"/>
          </p:nvPr>
        </p:nvSpPr>
        <p:spPr>
          <a:ln/>
        </p:spPr>
      </p:sp>
      <p:sp>
        <p:nvSpPr>
          <p:cNvPr id="5201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441CAB-9DFC-468C-8D1C-380C6B21D602}" type="slidenum">
              <a:rPr lang="en-US" altLang="zh-CN"/>
              <a:pPr/>
              <a:t>44</a:t>
            </a:fld>
            <a:endParaRPr lang="en-US" altLang="zh-CN"/>
          </a:p>
        </p:txBody>
      </p:sp>
      <p:sp>
        <p:nvSpPr>
          <p:cNvPr id="515074" name="Rectangle 2"/>
          <p:cNvSpPr>
            <a:spLocks noGrp="1" noRot="1" noChangeAspect="1" noChangeArrowheads="1" noTextEdit="1"/>
          </p:cNvSpPr>
          <p:nvPr>
            <p:ph type="sldImg"/>
          </p:nvPr>
        </p:nvSpPr>
        <p:spPr>
          <a:ln/>
        </p:spPr>
      </p:sp>
      <p:sp>
        <p:nvSpPr>
          <p:cNvPr id="5150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4C10DFC-0BCA-4EA3-9641-81FE3FD2B7E9}" type="slidenum">
              <a:rPr lang="en-US" altLang="zh-CN"/>
              <a:pPr/>
              <a:t>45</a:t>
            </a:fld>
            <a:endParaRPr lang="en-US" altLang="zh-CN"/>
          </a:p>
        </p:txBody>
      </p:sp>
      <p:sp>
        <p:nvSpPr>
          <p:cNvPr id="516098" name="Rectangle 2"/>
          <p:cNvSpPr>
            <a:spLocks noGrp="1" noRot="1" noChangeAspect="1" noChangeArrowheads="1" noTextEdit="1"/>
          </p:cNvSpPr>
          <p:nvPr>
            <p:ph type="sldImg"/>
          </p:nvPr>
        </p:nvSpPr>
        <p:spPr>
          <a:ln/>
        </p:spPr>
      </p:sp>
      <p:sp>
        <p:nvSpPr>
          <p:cNvPr id="5160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A6102E-5021-4C12-88ED-426E7F261BCA}" type="slidenum">
              <a:rPr lang="en-US" altLang="zh-CN"/>
              <a:pPr/>
              <a:t>47</a:t>
            </a:fld>
            <a:endParaRPr lang="en-US" altLang="zh-CN"/>
          </a:p>
        </p:txBody>
      </p:sp>
      <p:sp>
        <p:nvSpPr>
          <p:cNvPr id="517122" name="Rectangle 2"/>
          <p:cNvSpPr>
            <a:spLocks noGrp="1" noRot="1" noChangeAspect="1" noChangeArrowheads="1" noTextEdit="1"/>
          </p:cNvSpPr>
          <p:nvPr>
            <p:ph type="sldImg"/>
          </p:nvPr>
        </p:nvSpPr>
        <p:spPr>
          <a:ln/>
        </p:spPr>
      </p:sp>
      <p:sp>
        <p:nvSpPr>
          <p:cNvPr id="5171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EF0935-E7F5-4C13-9C46-6443EC2B9068}" type="slidenum">
              <a:rPr lang="en-US" altLang="zh-CN"/>
              <a:pPr/>
              <a:t>49</a:t>
            </a:fld>
            <a:endParaRPr lang="en-US" altLang="zh-CN"/>
          </a:p>
        </p:txBody>
      </p:sp>
      <p:sp>
        <p:nvSpPr>
          <p:cNvPr id="518146" name="Rectangle 2"/>
          <p:cNvSpPr>
            <a:spLocks noGrp="1" noRot="1" noChangeAspect="1" noChangeArrowheads="1" noTextEdit="1"/>
          </p:cNvSpPr>
          <p:nvPr>
            <p:ph type="sldImg"/>
          </p:nvPr>
        </p:nvSpPr>
        <p:spPr>
          <a:ln/>
        </p:spPr>
      </p:sp>
      <p:sp>
        <p:nvSpPr>
          <p:cNvPr id="51814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246F1C-94A3-4218-BFFA-0F07C55C3B34}" type="slidenum">
              <a:rPr lang="en-US" altLang="zh-CN"/>
              <a:pPr/>
              <a:t>50</a:t>
            </a:fld>
            <a:endParaRPr lang="en-US" altLang="zh-CN"/>
          </a:p>
        </p:txBody>
      </p:sp>
      <p:sp>
        <p:nvSpPr>
          <p:cNvPr id="519170" name="Rectangle 2"/>
          <p:cNvSpPr>
            <a:spLocks noGrp="1" noRot="1" noChangeAspect="1" noChangeArrowheads="1" noTextEdit="1"/>
          </p:cNvSpPr>
          <p:nvPr>
            <p:ph type="sldImg"/>
          </p:nvPr>
        </p:nvSpPr>
        <p:spPr>
          <a:ln/>
        </p:spPr>
      </p:sp>
      <p:sp>
        <p:nvSpPr>
          <p:cNvPr id="5191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9134231-15ED-498A-8D4C-F8CCB7D565C7}" type="slidenum">
              <a:rPr lang="en-US" altLang="zh-CN"/>
              <a:pPr/>
              <a:t>6</a:t>
            </a:fld>
            <a:endParaRPr lang="en-US" altLang="zh-CN"/>
          </a:p>
        </p:txBody>
      </p:sp>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F6D74B1-831F-4842-A597-0CEBD5C3AFD0}" type="slidenum">
              <a:rPr lang="en-US" altLang="zh-CN"/>
              <a:pPr/>
              <a:t>7</a:t>
            </a:fld>
            <a:endParaRPr lang="en-US" altLang="zh-CN"/>
          </a:p>
        </p:txBody>
      </p:sp>
      <p:sp>
        <p:nvSpPr>
          <p:cNvPr id="522242" name="Rectangle 2"/>
          <p:cNvSpPr>
            <a:spLocks noGrp="1" noRot="1" noChangeAspect="1" noChangeArrowheads="1" noTextEdit="1"/>
          </p:cNvSpPr>
          <p:nvPr>
            <p:ph type="sldImg"/>
          </p:nvPr>
        </p:nvSpPr>
        <p:spPr>
          <a:ln/>
        </p:spPr>
      </p:sp>
      <p:sp>
        <p:nvSpPr>
          <p:cNvPr id="52224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746324-BE91-4E29-BDBA-E0AE8C08F2CE}" type="slidenum">
              <a:rPr lang="en-US" altLang="zh-CN"/>
              <a:pPr/>
              <a:t>9</a:t>
            </a:fld>
            <a:endParaRPr lang="en-US" altLang="zh-CN"/>
          </a:p>
        </p:txBody>
      </p:sp>
      <p:sp>
        <p:nvSpPr>
          <p:cNvPr id="523266" name="Rectangle 2"/>
          <p:cNvSpPr>
            <a:spLocks noGrp="1" noRot="1" noChangeAspect="1" noChangeArrowheads="1" noTextEdit="1"/>
          </p:cNvSpPr>
          <p:nvPr>
            <p:ph type="sldImg"/>
          </p:nvPr>
        </p:nvSpPr>
        <p:spPr>
          <a:ln/>
        </p:spPr>
      </p:sp>
      <p:sp>
        <p:nvSpPr>
          <p:cNvPr id="52326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732DF7-090A-4E9D-82EE-77B04BA598E3}" type="slidenum">
              <a:rPr lang="en-US" altLang="zh-CN"/>
              <a:pPr/>
              <a:t>12</a:t>
            </a:fld>
            <a:endParaRPr lang="en-US" altLang="zh-CN"/>
          </a:p>
        </p:txBody>
      </p:sp>
      <p:sp>
        <p:nvSpPr>
          <p:cNvPr id="524290" name="Rectangle 2"/>
          <p:cNvSpPr>
            <a:spLocks noGrp="1" noRot="1" noChangeAspect="1" noChangeArrowheads="1" noTextEdit="1"/>
          </p:cNvSpPr>
          <p:nvPr>
            <p:ph type="sldImg"/>
          </p:nvPr>
        </p:nvSpPr>
        <p:spPr>
          <a:ln/>
        </p:spPr>
      </p:sp>
      <p:sp>
        <p:nvSpPr>
          <p:cNvPr id="52429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BE89A3A-23D4-4A06-B2C3-87A1ED925946}" type="slidenum">
              <a:rPr lang="en-US" altLang="zh-CN"/>
              <a:pPr/>
              <a:t>13</a:t>
            </a:fld>
            <a:endParaRPr lang="en-US" altLang="zh-CN"/>
          </a:p>
        </p:txBody>
      </p:sp>
      <p:sp>
        <p:nvSpPr>
          <p:cNvPr id="525314" name="Rectangle 2"/>
          <p:cNvSpPr>
            <a:spLocks noGrp="1" noRot="1" noChangeAspect="1" noChangeArrowheads="1" noTextEdit="1"/>
          </p:cNvSpPr>
          <p:nvPr>
            <p:ph type="sldImg"/>
          </p:nvPr>
        </p:nvSpPr>
        <p:spPr>
          <a:ln/>
        </p:spPr>
      </p:sp>
      <p:sp>
        <p:nvSpPr>
          <p:cNvPr id="5253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0923C2-7DE2-4F3D-B64B-B9D9C8377772}" type="slidenum">
              <a:rPr lang="en-US" altLang="zh-CN"/>
              <a:pPr/>
              <a:t>14</a:t>
            </a:fld>
            <a:endParaRPr lang="en-US" altLang="zh-CN"/>
          </a:p>
        </p:txBody>
      </p:sp>
      <p:sp>
        <p:nvSpPr>
          <p:cNvPr id="526338" name="Rectangle 2"/>
          <p:cNvSpPr>
            <a:spLocks noGrp="1" noRot="1" noChangeAspect="1" noChangeArrowheads="1" noTextEdit="1"/>
          </p:cNvSpPr>
          <p:nvPr>
            <p:ph type="sldImg"/>
          </p:nvPr>
        </p:nvSpPr>
        <p:spPr>
          <a:ln/>
        </p:spPr>
      </p:sp>
      <p:sp>
        <p:nvSpPr>
          <p:cNvPr id="5263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12B1A3-7B78-495C-A30F-180419A128BA}" type="slidenum">
              <a:rPr lang="en-US" altLang="zh-CN"/>
              <a:pPr/>
              <a:t>15</a:t>
            </a:fld>
            <a:endParaRPr lang="en-US" altLang="zh-CN"/>
          </a:p>
        </p:txBody>
      </p:sp>
      <p:sp>
        <p:nvSpPr>
          <p:cNvPr id="527362" name="Rectangle 2"/>
          <p:cNvSpPr>
            <a:spLocks noGrp="1" noRot="1" noChangeAspect="1" noChangeArrowheads="1" noTextEdit="1"/>
          </p:cNvSpPr>
          <p:nvPr>
            <p:ph type="sldImg"/>
          </p:nvPr>
        </p:nvSpPr>
        <p:spPr>
          <a:ln/>
        </p:spPr>
      </p:sp>
      <p:sp>
        <p:nvSpPr>
          <p:cNvPr id="527363" name="Rectangle 3"/>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对角圆角矩形 6"/>
          <p:cNvSpPr/>
          <p:nvPr/>
        </p:nvSpPr>
        <p:spPr>
          <a:xfrm>
            <a:off x="164592" y="146304"/>
            <a:ext cx="8814816" cy="2505456"/>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标题 7"/>
          <p:cNvSpPr>
            <a:spLocks noGrp="1"/>
          </p:cNvSpPr>
          <p:nvPr>
            <p:ph type="ctrTitle"/>
          </p:nvPr>
        </p:nvSpPr>
        <p:spPr>
          <a:xfrm>
            <a:off x="464234" y="381001"/>
            <a:ext cx="8229600" cy="2209800"/>
          </a:xfrm>
          <a:prstGeom prst="rect">
            <a:avLst/>
          </a:prstGeom>
        </p:spPr>
        <p:txBody>
          <a:bodyPr lIns="45720" rIns="228600" anchor="b">
            <a:normAutofit/>
          </a:bodyPr>
          <a:lstStyle>
            <a:lvl1pPr marL="0" algn="r">
              <a:defRPr sz="4800"/>
            </a:lvl1pPr>
            <a:extLst/>
          </a:lstStyle>
          <a:p>
            <a:r>
              <a:rPr kumimoji="0" lang="zh-CN" altLang="en-US"/>
              <a:t>单击此处编辑母版标题样式</a:t>
            </a:r>
            <a:endParaRPr kumimoji="0" lang="en-US"/>
          </a:p>
        </p:txBody>
      </p:sp>
      <p:sp>
        <p:nvSpPr>
          <p:cNvPr id="9" name="副标题 8"/>
          <p:cNvSpPr>
            <a:spLocks noGrp="1"/>
          </p:cNvSpPr>
          <p:nvPr>
            <p:ph type="subTitle" idx="1"/>
          </p:nvPr>
        </p:nvSpPr>
        <p:spPr>
          <a:xfrm>
            <a:off x="2133600" y="2819400"/>
            <a:ext cx="6560234" cy="1752600"/>
          </a:xfrm>
          <a:prstGeom prst="rect">
            <a:avLst/>
          </a:prstGeom>
        </p:spPr>
        <p:txBody>
          <a:bodyPr lIns="45720" rIns="246888"/>
          <a:lstStyle>
            <a:lvl1pPr marL="0" indent="0" algn="r">
              <a:spcBef>
                <a:spcPts val="0"/>
              </a:spcBef>
              <a:buNone/>
              <a:defRPr>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zh-CN" altLang="en-US"/>
              <a:t>单击此处编辑母版副标题样式</a:t>
            </a:r>
            <a:endParaRPr kumimoji="0" lang="en-US"/>
          </a:p>
        </p:txBody>
      </p:sp>
      <p:sp>
        <p:nvSpPr>
          <p:cNvPr id="10" name="日期占位符 9"/>
          <p:cNvSpPr>
            <a:spLocks noGrp="1"/>
          </p:cNvSpPr>
          <p:nvPr>
            <p:ph type="dt" sz="half" idx="10"/>
          </p:nvPr>
        </p:nvSpPr>
        <p:spPr>
          <a:xfrm>
            <a:off x="5562600" y="6509004"/>
            <a:ext cx="3002280" cy="274320"/>
          </a:xfrm>
        </p:spPr>
        <p:txBody>
          <a:bodyPr vert="horz" rtlCol="0"/>
          <a:lstStyle/>
          <a:p>
            <a:fld id="{530820CF-B880-4189-942D-D702A7CBA730}" type="datetimeFigureOut">
              <a:rPr lang="zh-CN" altLang="en-US" smtClean="0"/>
              <a:t>2019/9/16</a:t>
            </a:fld>
            <a:endParaRPr lang="zh-CN" altLang="en-US"/>
          </a:p>
        </p:txBody>
      </p:sp>
      <p:sp>
        <p:nvSpPr>
          <p:cNvPr id="11" name="灯片编号占位符 10"/>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fld id="{0C913308-F349-4B6D-A68A-DD1791B4A57B}" type="slidenum">
              <a:rPr lang="zh-CN" altLang="en-US" smtClean="0"/>
              <a:t>‹#›</a:t>
            </a:fld>
            <a:endParaRPr lang="zh-CN" altLang="en-US"/>
          </a:p>
        </p:txBody>
      </p:sp>
      <p:sp>
        <p:nvSpPr>
          <p:cNvPr id="12" name="页脚占位符 11"/>
          <p:cNvSpPr>
            <a:spLocks noGrp="1"/>
          </p:cNvSpPr>
          <p:nvPr>
            <p:ph type="ftr" sz="quarter" idx="12"/>
          </p:nvPr>
        </p:nvSpPr>
        <p:spPr>
          <a:xfrm>
            <a:off x="1600200" y="6509004"/>
            <a:ext cx="3907464" cy="274320"/>
          </a:xfrm>
        </p:spPr>
        <p:txBody>
          <a:bodyPr vert="horz" rtlCol="0"/>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t>2019/9/16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8" name="矩形 7"/>
          <p:cNvSpPr/>
          <p:nvPr userDrawn="1"/>
        </p:nvSpPr>
        <p:spPr>
          <a:xfrm>
            <a:off x="588392" y="154764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04800" y="457200"/>
            <a:ext cx="77724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85800" y="1981200"/>
            <a:ext cx="7772400" cy="41148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4992AFE4-EE2C-4B2C-B7A1-5C5CB75DD64C}" type="slidenum">
              <a:rPr lang="en-US" altLang="zh-CN"/>
              <a:pPr/>
              <a:t>‹#›</a:t>
            </a:fld>
            <a:endParaRPr lang="en-US" altLang="zh-CN"/>
          </a:p>
        </p:txBody>
      </p:sp>
      <p:sp>
        <p:nvSpPr>
          <p:cNvPr id="7" name="矩形 6"/>
          <p:cNvSpPr/>
          <p:nvPr userDrawn="1"/>
        </p:nvSpPr>
        <p:spPr>
          <a:xfrm>
            <a:off x="588392" y="154764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extLst>
      <p:ext uri="{BB962C8B-B14F-4D97-AF65-F5344CB8AC3E}">
        <p14:creationId xmlns:p14="http://schemas.microsoft.com/office/powerpoint/2010/main" val="1714794093"/>
      </p:ext>
    </p:extLst>
  </p:cSld>
  <p:clrMapOvr>
    <a:masterClrMapping/>
  </p:clrMapOvr>
  <p:transition spd="slow">
    <p:wipe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04800" y="457200"/>
            <a:ext cx="7772400" cy="11430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685800" y="1981200"/>
            <a:ext cx="3810000" cy="41148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248400"/>
            <a:ext cx="1905000" cy="457200"/>
          </a:xfrm>
        </p:spPr>
        <p:txBody>
          <a:bodyPr/>
          <a:lstStyle>
            <a:lvl1pPr>
              <a:defRPr/>
            </a:lvl1pPr>
          </a:lstStyle>
          <a:p>
            <a:fld id="{9CD705ED-14B8-431C-8613-A012A8AD5E32}" type="slidenum">
              <a:rPr lang="en-US" altLang="zh-CN"/>
              <a:pPr/>
              <a:t>‹#›</a:t>
            </a:fld>
            <a:endParaRPr lang="en-US" altLang="zh-CN"/>
          </a:p>
        </p:txBody>
      </p:sp>
      <p:sp>
        <p:nvSpPr>
          <p:cNvPr id="8" name="矩形 7"/>
          <p:cNvSpPr/>
          <p:nvPr userDrawn="1"/>
        </p:nvSpPr>
        <p:spPr>
          <a:xfrm>
            <a:off x="588392" y="154764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extLst>
      <p:ext uri="{BB962C8B-B14F-4D97-AF65-F5344CB8AC3E}">
        <p14:creationId xmlns:p14="http://schemas.microsoft.com/office/powerpoint/2010/main" val="2935486182"/>
      </p:ext>
    </p:extLst>
  </p:cSld>
  <p:clrMapOvr>
    <a:masterClrMapping/>
  </p:clrMapOvr>
  <p:transition spd="slow">
    <p:wipe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304800" y="457200"/>
            <a:ext cx="7772400" cy="11430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685800" y="1981200"/>
            <a:ext cx="3810000" cy="41148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981200"/>
            <a:ext cx="3810000" cy="19812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4114800"/>
            <a:ext cx="3810000" cy="19812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7" name="页脚占位符 6"/>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8" name="灯片编号占位符 7"/>
          <p:cNvSpPr>
            <a:spLocks noGrp="1"/>
          </p:cNvSpPr>
          <p:nvPr>
            <p:ph type="sldNum" sz="quarter" idx="12"/>
          </p:nvPr>
        </p:nvSpPr>
        <p:spPr>
          <a:xfrm>
            <a:off x="6553200" y="6248400"/>
            <a:ext cx="1905000" cy="457200"/>
          </a:xfrm>
        </p:spPr>
        <p:txBody>
          <a:bodyPr/>
          <a:lstStyle>
            <a:lvl1pPr>
              <a:defRPr/>
            </a:lvl1pPr>
          </a:lstStyle>
          <a:p>
            <a:fld id="{34CA4EFC-7AFE-4793-A13D-4B3C67E3316D}" type="slidenum">
              <a:rPr lang="en-US" altLang="zh-CN"/>
              <a:pPr/>
              <a:t>‹#›</a:t>
            </a:fld>
            <a:endParaRPr lang="en-US" altLang="zh-CN"/>
          </a:p>
        </p:txBody>
      </p:sp>
      <p:sp>
        <p:nvSpPr>
          <p:cNvPr id="9" name="矩形 8"/>
          <p:cNvSpPr/>
          <p:nvPr userDrawn="1"/>
        </p:nvSpPr>
        <p:spPr>
          <a:xfrm>
            <a:off x="588392" y="154764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extLst>
      <p:ext uri="{BB962C8B-B14F-4D97-AF65-F5344CB8AC3E}">
        <p14:creationId xmlns:p14="http://schemas.microsoft.com/office/powerpoint/2010/main" val="2538493297"/>
      </p:ext>
    </p:extLst>
  </p:cSld>
  <p:clrMapOvr>
    <a:masterClrMapping/>
  </p:clrMapOvr>
  <p:transition spd="slow">
    <p:wipe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304800" y="457200"/>
            <a:ext cx="77724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4CF23922-F93D-4F43-950F-5208F7ACAA8A}" type="slidenum">
              <a:rPr lang="en-US" altLang="zh-CN"/>
              <a:pPr/>
              <a:t>‹#›</a:t>
            </a:fld>
            <a:endParaRPr lang="en-US" altLang="zh-CN"/>
          </a:p>
        </p:txBody>
      </p:sp>
      <p:sp>
        <p:nvSpPr>
          <p:cNvPr id="8" name="矩形 7"/>
          <p:cNvSpPr/>
          <p:nvPr userDrawn="1"/>
        </p:nvSpPr>
        <p:spPr>
          <a:xfrm>
            <a:off x="588392" y="154764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extLst>
      <p:ext uri="{BB962C8B-B14F-4D97-AF65-F5344CB8AC3E}">
        <p14:creationId xmlns:p14="http://schemas.microsoft.com/office/powerpoint/2010/main" val="3242727326"/>
      </p:ext>
    </p:extLst>
  </p:cSld>
  <p:clrMapOvr>
    <a:masterClrMapping/>
  </p:clrMapOvr>
  <p:transition spd="slow">
    <p:wipe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914CC0B2-5320-4224-9D04-7A85A2AC8F08}" type="slidenum">
              <a:rPr lang="en-US" altLang="zh-CN"/>
              <a:pPr/>
              <a:t>‹#›</a:t>
            </a:fld>
            <a:endParaRPr lang="en-US" altLang="zh-CN"/>
          </a:p>
        </p:txBody>
      </p:sp>
    </p:spTree>
    <p:extLst>
      <p:ext uri="{BB962C8B-B14F-4D97-AF65-F5344CB8AC3E}">
        <p14:creationId xmlns:p14="http://schemas.microsoft.com/office/powerpoint/2010/main" val="275596945"/>
      </p:ext>
    </p:extLst>
  </p:cSld>
  <p:clrMapOvr>
    <a:masterClrMapping/>
  </p:clrMapOvr>
  <p:transition>
    <p:zoom dir="in"/>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304800" y="457200"/>
            <a:ext cx="7772400" cy="1143000"/>
          </a:xfrm>
          <a:prstGeom prst="rect">
            <a:avLst/>
          </a:prstGeom>
        </p:spPr>
        <p:txBody>
          <a:bodyPr/>
          <a:lstStyle/>
          <a:p>
            <a:r>
              <a:rPr lang="zh-CN" altLang="en-US"/>
              <a:t>单击此处编辑母版标题样式</a:t>
            </a:r>
          </a:p>
        </p:txBody>
      </p:sp>
      <p:sp>
        <p:nvSpPr>
          <p:cNvPr id="3" name="内容占位符 2"/>
          <p:cNvSpPr>
            <a:spLocks noGrp="1"/>
          </p:cNvSpPr>
          <p:nvPr>
            <p:ph sz="quarter" idx="1"/>
          </p:nvPr>
        </p:nvSpPr>
        <p:spPr>
          <a:xfrm>
            <a:off x="685800" y="1981200"/>
            <a:ext cx="3810000" cy="19812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981200"/>
            <a:ext cx="3810000" cy="19812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85800" y="4114800"/>
            <a:ext cx="3810000" cy="19812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648200" y="4114800"/>
            <a:ext cx="3810000" cy="19812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8" name="页脚占位符 7"/>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9" name="灯片编号占位符 8"/>
          <p:cNvSpPr>
            <a:spLocks noGrp="1"/>
          </p:cNvSpPr>
          <p:nvPr>
            <p:ph type="sldNum" sz="quarter" idx="12"/>
          </p:nvPr>
        </p:nvSpPr>
        <p:spPr>
          <a:xfrm>
            <a:off x="6553200" y="6248400"/>
            <a:ext cx="1905000" cy="457200"/>
          </a:xfrm>
        </p:spPr>
        <p:txBody>
          <a:bodyPr/>
          <a:lstStyle>
            <a:lvl1pPr>
              <a:defRPr/>
            </a:lvl1pPr>
          </a:lstStyle>
          <a:p>
            <a:fld id="{DE22C422-9337-498B-817A-4C2C5EE8063F}" type="slidenum">
              <a:rPr lang="en-US" altLang="zh-CN"/>
              <a:pPr/>
              <a:t>‹#›</a:t>
            </a:fld>
            <a:endParaRPr lang="en-US" altLang="zh-CN"/>
          </a:p>
        </p:txBody>
      </p:sp>
      <p:sp>
        <p:nvSpPr>
          <p:cNvPr id="10" name="矩形 9"/>
          <p:cNvSpPr/>
          <p:nvPr userDrawn="1"/>
        </p:nvSpPr>
        <p:spPr>
          <a:xfrm>
            <a:off x="588392" y="154764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extLst>
      <p:ext uri="{BB962C8B-B14F-4D97-AF65-F5344CB8AC3E}">
        <p14:creationId xmlns:p14="http://schemas.microsoft.com/office/powerpoint/2010/main" val="2805974358"/>
      </p:ext>
    </p:extLst>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对角圆角矩形 6"/>
          <p:cNvSpPr/>
          <p:nvPr/>
        </p:nvSpPr>
        <p:spPr>
          <a:xfrm>
            <a:off x="164592" y="147085"/>
            <a:ext cx="8810846" cy="6565392"/>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页脚占位符 2"/>
          <p:cNvSpPr>
            <a:spLocks noGrp="1"/>
          </p:cNvSpPr>
          <p:nvPr>
            <p:ph type="ftr" sz="quarter" idx="3"/>
          </p:nvPr>
        </p:nvSpPr>
        <p:spPr>
          <a:xfrm>
            <a:off x="1295400" y="6400800"/>
            <a:ext cx="4212264" cy="274320"/>
          </a:xfrm>
          <a:prstGeom prst="rect">
            <a:avLst/>
          </a:prstGeom>
        </p:spPr>
        <p:txBody>
          <a:bodyPr/>
          <a:lstStyle>
            <a:lvl1pPr algn="r" eaLnBrk="1" latinLnBrk="0" hangingPunct="1">
              <a:defRPr kumimoji="0" sz="1300">
                <a:solidFill>
                  <a:schemeClr val="bg2">
                    <a:tint val="60000"/>
                    <a:satMod val="155000"/>
                  </a:schemeClr>
                </a:solidFill>
              </a:defRPr>
            </a:lvl1pPr>
            <a:extLst/>
          </a:lstStyle>
          <a:p>
            <a:endParaRPr lang="zh-CN" altLang="en-US"/>
          </a:p>
        </p:txBody>
      </p:sp>
      <p:sp>
        <p:nvSpPr>
          <p:cNvPr id="14" name="日期占位符 13"/>
          <p:cNvSpPr>
            <a:spLocks noGrp="1"/>
          </p:cNvSpPr>
          <p:nvPr>
            <p:ph type="dt" sz="half" idx="2"/>
          </p:nvPr>
        </p:nvSpPr>
        <p:spPr>
          <a:xfrm>
            <a:off x="5562600" y="6400800"/>
            <a:ext cx="3002280" cy="274320"/>
          </a:xfrm>
          <a:prstGeom prst="rect">
            <a:avLst/>
          </a:prstGeom>
        </p:spPr>
        <p:txBody>
          <a:bodyPr/>
          <a:lstStyle>
            <a:lvl1pPr algn="l" eaLnBrk="1" latinLnBrk="0" hangingPunct="1">
              <a:defRPr kumimoji="0" sz="1300">
                <a:solidFill>
                  <a:schemeClr val="bg2">
                    <a:tint val="60000"/>
                    <a:satMod val="155000"/>
                  </a:schemeClr>
                </a:solidFill>
              </a:defRPr>
            </a:lvl1pPr>
            <a:extLst/>
          </a:lstStyle>
          <a:p>
            <a:fld id="{530820CF-B880-4189-942D-D702A7CBA730}" type="datetimeFigureOut">
              <a:rPr lang="zh-CN" altLang="en-US" smtClean="0"/>
              <a:t>2019/9/16</a:t>
            </a:fld>
            <a:endParaRPr lang="zh-CN" altLang="en-US"/>
          </a:p>
        </p:txBody>
      </p:sp>
      <p:sp>
        <p:nvSpPr>
          <p:cNvPr id="23" name="灯片编号占位符 22"/>
          <p:cNvSpPr>
            <a:spLocks noGrp="1"/>
          </p:cNvSpPr>
          <p:nvPr>
            <p:ph type="sldNum" sz="quarter" idx="4"/>
          </p:nvPr>
        </p:nvSpPr>
        <p:spPr>
          <a:xfrm>
            <a:off x="8638952" y="6514568"/>
            <a:ext cx="464288" cy="274320"/>
          </a:xfrm>
          <a:prstGeom prst="rect">
            <a:avLst/>
          </a:prstGeom>
        </p:spPr>
        <p:txBody>
          <a:bodyPr anchor="ctr"/>
          <a:lstStyle>
            <a:lvl1pPr algn="r" eaLnBrk="1" latinLnBrk="0" hangingPunct="1">
              <a:defRPr kumimoji="0" sz="1600">
                <a:solidFill>
                  <a:schemeClr val="tx2">
                    <a:shade val="90000"/>
                  </a:schemeClr>
                </a:solidFill>
                <a:effectLst/>
              </a:defRPr>
            </a:lvl1pPr>
            <a:extLst/>
          </a:lstStyle>
          <a:p>
            <a:fld id="{0C913308-F349-4B6D-A68A-DD1791B4A57B}" type="slidenum">
              <a:rPr lang="zh-CN" altLang="en-US" smtClean="0"/>
              <a:t>‹#›</a:t>
            </a:fld>
            <a:endParaRPr lang="zh-CN" altLang="en-US"/>
          </a:p>
        </p:txBody>
      </p:sp>
    </p:spTree>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80" r:id="rId7"/>
    <p:sldLayoutId id="2147483681" r:id="rId8"/>
  </p:sldLayoutIdLst>
  <p:txStyles>
    <p:title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p:titleStyle>
    <p:bodyStyle>
      <a:lvl1pPr marL="292100" indent="-292100" algn="l" rtl="0" eaLnBrk="1" latinLnBrk="0" hangingPunct="1">
        <a:spcBef>
          <a:spcPts val="0"/>
        </a:spcBef>
        <a:buClr>
          <a:schemeClr val="accent1"/>
        </a:buClr>
        <a:buSzPct val="70000"/>
        <a:buFont typeface="Wingdings 2"/>
        <a:buChar char=""/>
        <a:defRPr kumimoji="0" sz="3200" kern="1200">
          <a:solidFill>
            <a:schemeClr val="tx1"/>
          </a:solidFill>
          <a:latin typeface="+mn-lt"/>
          <a:ea typeface="+mn-ea"/>
          <a:cs typeface="+mn-cs"/>
        </a:defRPr>
      </a:lvl1pPr>
      <a:lvl2pPr marL="640080" indent="-228600" algn="l" rtl="0" eaLnBrk="1" latinLnBrk="0" hangingPunct="1">
        <a:spcBef>
          <a:spcPts val="400"/>
        </a:spcBef>
        <a:buClr>
          <a:schemeClr val="accent2"/>
        </a:buClr>
        <a:buSzPct val="90000"/>
        <a:buFontTx/>
        <a:buChar char="•"/>
        <a:defRPr kumimoji="0" sz="2600" kern="1200">
          <a:solidFill>
            <a:schemeClr val="tx1"/>
          </a:solidFill>
          <a:latin typeface="+mn-lt"/>
          <a:ea typeface="+mn-ea"/>
          <a:cs typeface="+mn-cs"/>
        </a:defRPr>
      </a:lvl2pPr>
      <a:lvl3pPr marL="822960" indent="-192024" algn="l" rtl="0" eaLnBrk="1" latinLnBrk="0" hangingPunct="1">
        <a:spcBef>
          <a:spcPts val="400"/>
        </a:spcBef>
        <a:buClr>
          <a:schemeClr val="accent3"/>
        </a:buClr>
        <a:buSzPct val="100000"/>
        <a:buFont typeface="Wingdings 2"/>
        <a:buChar char=""/>
        <a:defRPr kumimoji="0" sz="2300" kern="1200">
          <a:solidFill>
            <a:schemeClr val="tx1"/>
          </a:solidFill>
          <a:latin typeface="+mn-lt"/>
          <a:ea typeface="+mn-ea"/>
          <a:cs typeface="+mn-cs"/>
        </a:defRPr>
      </a:lvl3pPr>
      <a:lvl4pPr marL="1005840" indent="-182880" algn="l" rtl="0" eaLnBrk="1" latinLnBrk="0" hangingPunct="1">
        <a:spcBef>
          <a:spcPts val="400"/>
        </a:spcBef>
        <a:buClr>
          <a:schemeClr val="accent3"/>
        </a:buClr>
        <a:buSzPct val="100000"/>
        <a:buFont typeface="Wingdings 2"/>
        <a:buChar char=""/>
        <a:defRPr kumimoji="0" sz="2000" kern="1200">
          <a:solidFill>
            <a:schemeClr val="tx1"/>
          </a:solidFill>
          <a:latin typeface="+mn-lt"/>
          <a:ea typeface="+mn-ea"/>
          <a:cs typeface="+mn-cs"/>
        </a:defRPr>
      </a:lvl4pPr>
      <a:lvl5pPr marL="1188720" indent="-182880" algn="l" rtl="0" eaLnBrk="1" latinLnBrk="0" hangingPunct="1">
        <a:spcBef>
          <a:spcPts val="400"/>
        </a:spcBef>
        <a:buClr>
          <a:schemeClr val="accent3"/>
        </a:buClr>
        <a:buSzPct val="100000"/>
        <a:buFont typeface="Wingdings 2"/>
        <a:buChar char=""/>
        <a:defRPr kumimoji="0" sz="1900" kern="1200">
          <a:solidFill>
            <a:schemeClr val="tx1"/>
          </a:solidFill>
          <a:latin typeface="+mn-lt"/>
          <a:ea typeface="+mn-ea"/>
          <a:cs typeface="+mn-cs"/>
        </a:defRPr>
      </a:lvl5pPr>
      <a:lvl6pPr marL="1371600" indent="-173736" algn="l" rtl="0"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3.emf"/><Relationship Id="rId2" Type="http://schemas.openxmlformats.org/officeDocument/2006/relationships/slideLayout" Target="../slideLayouts/slideLayout5.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12.emf"/><Relationship Id="rId4" Type="http://schemas.openxmlformats.org/officeDocument/2006/relationships/oleObject" Target="../embeddings/oleObject3.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vmlDrawing" Target="../drawings/vmlDrawing4.vml"/><Relationship Id="rId5" Type="http://schemas.openxmlformats.org/officeDocument/2006/relationships/image" Target="../media/image14.emf"/><Relationship Id="rId4" Type="http://schemas.openxmlformats.org/officeDocument/2006/relationships/oleObject" Target="../embeddings/oleObject5.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6.emf"/><Relationship Id="rId2" Type="http://schemas.openxmlformats.org/officeDocument/2006/relationships/slideLayout" Target="../slideLayouts/slideLayout5.xml"/><Relationship Id="rId1" Type="http://schemas.openxmlformats.org/officeDocument/2006/relationships/vmlDrawing" Target="../drawings/vmlDrawing5.vml"/><Relationship Id="rId6" Type="http://schemas.openxmlformats.org/officeDocument/2006/relationships/oleObject" Target="../embeddings/oleObject7.bin"/><Relationship Id="rId5" Type="http://schemas.openxmlformats.org/officeDocument/2006/relationships/image" Target="../media/image15.emf"/><Relationship Id="rId4" Type="http://schemas.openxmlformats.org/officeDocument/2006/relationships/oleObject" Target="../embeddings/oleObject6.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vmlDrawing" Target="../drawings/vmlDrawing6.vml"/><Relationship Id="rId5" Type="http://schemas.openxmlformats.org/officeDocument/2006/relationships/image" Target="../media/image17.emf"/><Relationship Id="rId4" Type="http://schemas.openxmlformats.org/officeDocument/2006/relationships/oleObject" Target="../embeddings/oleObject8.bin"/></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vmlDrawing" Target="../drawings/vmlDrawing7.vml"/><Relationship Id="rId5" Type="http://schemas.openxmlformats.org/officeDocument/2006/relationships/image" Target="../media/image21.emf"/><Relationship Id="rId4" Type="http://schemas.openxmlformats.org/officeDocument/2006/relationships/oleObject" Target="../embeddings/oleObject9.bin"/></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5.xml"/><Relationship Id="rId1" Type="http://schemas.openxmlformats.org/officeDocument/2006/relationships/vmlDrawing" Target="../drawings/vmlDrawing8.vml"/><Relationship Id="rId4" Type="http://schemas.openxmlformats.org/officeDocument/2006/relationships/image" Target="../media/image22.emf"/></Relationships>
</file>

<file path=ppt/slides/_rels/slide21.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oleObject" Target="../embeddings/oleObject16.bin"/><Relationship Id="rId18" Type="http://schemas.openxmlformats.org/officeDocument/2006/relationships/image" Target="../media/image30.emf"/><Relationship Id="rId3" Type="http://schemas.openxmlformats.org/officeDocument/2006/relationships/oleObject" Target="../embeddings/oleObject11.bin"/><Relationship Id="rId7" Type="http://schemas.openxmlformats.org/officeDocument/2006/relationships/oleObject" Target="../embeddings/oleObject13.bin"/><Relationship Id="rId12" Type="http://schemas.openxmlformats.org/officeDocument/2006/relationships/image" Target="../media/image27.emf"/><Relationship Id="rId17" Type="http://schemas.openxmlformats.org/officeDocument/2006/relationships/oleObject" Target="../embeddings/oleObject18.bin"/><Relationship Id="rId2" Type="http://schemas.openxmlformats.org/officeDocument/2006/relationships/slideLayout" Target="../slideLayouts/slideLayout5.xml"/><Relationship Id="rId16" Type="http://schemas.openxmlformats.org/officeDocument/2006/relationships/image" Target="../media/image29.emf"/><Relationship Id="rId20" Type="http://schemas.openxmlformats.org/officeDocument/2006/relationships/image" Target="../media/image31.emf"/><Relationship Id="rId1" Type="http://schemas.openxmlformats.org/officeDocument/2006/relationships/vmlDrawing" Target="../drawings/vmlDrawing9.vml"/><Relationship Id="rId6" Type="http://schemas.openxmlformats.org/officeDocument/2006/relationships/image" Target="../media/image24.emf"/><Relationship Id="rId11" Type="http://schemas.openxmlformats.org/officeDocument/2006/relationships/oleObject" Target="../embeddings/oleObject15.bin"/><Relationship Id="rId5" Type="http://schemas.openxmlformats.org/officeDocument/2006/relationships/oleObject" Target="../embeddings/oleObject12.bin"/><Relationship Id="rId15" Type="http://schemas.openxmlformats.org/officeDocument/2006/relationships/oleObject" Target="../embeddings/oleObject17.bin"/><Relationship Id="rId10" Type="http://schemas.openxmlformats.org/officeDocument/2006/relationships/image" Target="../media/image26.emf"/><Relationship Id="rId19" Type="http://schemas.openxmlformats.org/officeDocument/2006/relationships/oleObject" Target="../embeddings/oleObject19.bin"/><Relationship Id="rId4" Type="http://schemas.openxmlformats.org/officeDocument/2006/relationships/image" Target="../media/image23.emf"/><Relationship Id="rId9" Type="http://schemas.openxmlformats.org/officeDocument/2006/relationships/oleObject" Target="../embeddings/oleObject14.bin"/><Relationship Id="rId14" Type="http://schemas.openxmlformats.org/officeDocument/2006/relationships/image" Target="../media/image28.emf"/></Relationships>
</file>

<file path=ppt/slides/_rels/slide22.xml.rels><?xml version="1.0" encoding="UTF-8" standalone="yes"?>
<Relationships xmlns="http://schemas.openxmlformats.org/package/2006/relationships"><Relationship Id="rId8" Type="http://schemas.openxmlformats.org/officeDocument/2006/relationships/image" Target="../media/image34.emf"/><Relationship Id="rId13" Type="http://schemas.openxmlformats.org/officeDocument/2006/relationships/oleObject" Target="../embeddings/oleObject25.bin"/><Relationship Id="rId3" Type="http://schemas.openxmlformats.org/officeDocument/2006/relationships/oleObject" Target="../embeddings/oleObject20.bin"/><Relationship Id="rId7" Type="http://schemas.openxmlformats.org/officeDocument/2006/relationships/oleObject" Target="../embeddings/oleObject22.bin"/><Relationship Id="rId12" Type="http://schemas.openxmlformats.org/officeDocument/2006/relationships/image" Target="../media/image36.emf"/><Relationship Id="rId2" Type="http://schemas.openxmlformats.org/officeDocument/2006/relationships/slideLayout" Target="../slideLayouts/slideLayout6.xml"/><Relationship Id="rId16" Type="http://schemas.openxmlformats.org/officeDocument/2006/relationships/image" Target="../media/image38.emf"/><Relationship Id="rId1" Type="http://schemas.openxmlformats.org/officeDocument/2006/relationships/vmlDrawing" Target="../drawings/vmlDrawing10.vml"/><Relationship Id="rId6" Type="http://schemas.openxmlformats.org/officeDocument/2006/relationships/image" Target="../media/image33.emf"/><Relationship Id="rId11" Type="http://schemas.openxmlformats.org/officeDocument/2006/relationships/oleObject" Target="../embeddings/oleObject24.bin"/><Relationship Id="rId5" Type="http://schemas.openxmlformats.org/officeDocument/2006/relationships/oleObject" Target="../embeddings/oleObject21.bin"/><Relationship Id="rId15" Type="http://schemas.openxmlformats.org/officeDocument/2006/relationships/oleObject" Target="../embeddings/oleObject26.bin"/><Relationship Id="rId10" Type="http://schemas.openxmlformats.org/officeDocument/2006/relationships/image" Target="../media/image35.emf"/><Relationship Id="rId4" Type="http://schemas.openxmlformats.org/officeDocument/2006/relationships/image" Target="../media/image32.emf"/><Relationship Id="rId9" Type="http://schemas.openxmlformats.org/officeDocument/2006/relationships/oleObject" Target="../embeddings/oleObject23.bin"/><Relationship Id="rId14" Type="http://schemas.openxmlformats.org/officeDocument/2006/relationships/image" Target="../media/image37.emf"/></Relationships>
</file>

<file path=ppt/slides/_rels/slide23.xml.rels><?xml version="1.0" encoding="UTF-8" standalone="yes"?>
<Relationships xmlns="http://schemas.openxmlformats.org/package/2006/relationships"><Relationship Id="rId2" Type="http://schemas.openxmlformats.org/officeDocument/2006/relationships/slide" Target="slide57.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slide" Target="slide29.xml"/><Relationship Id="rId2" Type="http://schemas.openxmlformats.org/officeDocument/2006/relationships/image" Target="../media/image39.png"/><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 Target="slide2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slide" Target="slide51.xml"/></Relationships>
</file>

<file path=ppt/slides/_rels/slide30.xml.rels><?xml version="1.0" encoding="UTF-8" standalone="yes"?>
<Relationships xmlns="http://schemas.openxmlformats.org/package/2006/relationships"><Relationship Id="rId2" Type="http://schemas.openxmlformats.org/officeDocument/2006/relationships/slide" Target="slide31.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hyperlink" Target="https://baike.so.com/doc/6419781-6633453.html" TargetMode="External"/><Relationship Id="rId2" Type="http://schemas.openxmlformats.org/officeDocument/2006/relationships/hyperlink" Target="https://baike.so.com/doc/6974528-7197217.html"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slide" Target="slide15.xml"/><Relationship Id="rId4" Type="http://schemas.openxmlformats.org/officeDocument/2006/relationships/slide" Target="slide9.xml"/></Relationships>
</file>

<file path=ppt/slides/_rels/slide35.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4.jpeg"/><Relationship Id="rId7" Type="http://schemas.openxmlformats.org/officeDocument/2006/relationships/image" Target="../media/image48.jpe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 Id="rId9" Type="http://schemas.openxmlformats.org/officeDocument/2006/relationships/image" Target="../media/image50.jpe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slide" Target="slide67.xml"/><Relationship Id="rId5" Type="http://schemas.openxmlformats.org/officeDocument/2006/relationships/slide" Target="slide18.xml"/><Relationship Id="rId4" Type="http://schemas.openxmlformats.org/officeDocument/2006/relationships/slide" Target="slide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slide" Target="slide23.xm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slide" Target="slide64.xm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58.emf"/><Relationship Id="rId2" Type="http://schemas.openxmlformats.org/officeDocument/2006/relationships/slideLayout" Target="../slideLayouts/slideLayout4.xml"/><Relationship Id="rId1" Type="http://schemas.openxmlformats.org/officeDocument/2006/relationships/vmlDrawing" Target="../drawings/vmlDrawing11.vml"/><Relationship Id="rId6" Type="http://schemas.openxmlformats.org/officeDocument/2006/relationships/oleObject" Target="../embeddings/oleObject28.bin"/><Relationship Id="rId5" Type="http://schemas.openxmlformats.org/officeDocument/2006/relationships/image" Target="../media/image57.emf"/><Relationship Id="rId4" Type="http://schemas.openxmlformats.org/officeDocument/2006/relationships/oleObject" Target="../embeddings/oleObject27.bin"/></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60.emf"/><Relationship Id="rId2" Type="http://schemas.openxmlformats.org/officeDocument/2006/relationships/slideLayout" Target="../slideLayouts/slideLayout3.xml"/><Relationship Id="rId1" Type="http://schemas.openxmlformats.org/officeDocument/2006/relationships/vmlDrawing" Target="../drawings/vmlDrawing12.vml"/><Relationship Id="rId6" Type="http://schemas.openxmlformats.org/officeDocument/2006/relationships/oleObject" Target="../embeddings/oleObject30.bin"/><Relationship Id="rId5" Type="http://schemas.openxmlformats.org/officeDocument/2006/relationships/image" Target="../media/image59.emf"/><Relationship Id="rId4" Type="http://schemas.openxmlformats.org/officeDocument/2006/relationships/oleObject" Target="../embeddings/oleObject29.bin"/></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3.xml"/><Relationship Id="rId1" Type="http://schemas.openxmlformats.org/officeDocument/2006/relationships/vmlDrawing" Target="../drawings/vmlDrawing13.vml"/><Relationship Id="rId4" Type="http://schemas.openxmlformats.org/officeDocument/2006/relationships/image" Target="../media/image61.e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3.xml"/><Relationship Id="rId1" Type="http://schemas.openxmlformats.org/officeDocument/2006/relationships/vmlDrawing" Target="../drawings/vmlDrawing14.vml"/><Relationship Id="rId6" Type="http://schemas.openxmlformats.org/officeDocument/2006/relationships/image" Target="../media/image63.emf"/><Relationship Id="rId5" Type="http://schemas.openxmlformats.org/officeDocument/2006/relationships/oleObject" Target="../embeddings/oleObject33.bin"/><Relationship Id="rId4" Type="http://schemas.openxmlformats.org/officeDocument/2006/relationships/image" Target="../media/image62.e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3.xml"/><Relationship Id="rId1" Type="http://schemas.openxmlformats.org/officeDocument/2006/relationships/vmlDrawing" Target="../drawings/vmlDrawing15.vml"/><Relationship Id="rId6" Type="http://schemas.openxmlformats.org/officeDocument/2006/relationships/image" Target="../media/image65.emf"/><Relationship Id="rId5" Type="http://schemas.openxmlformats.org/officeDocument/2006/relationships/oleObject" Target="../embeddings/oleObject35.bin"/><Relationship Id="rId4" Type="http://schemas.openxmlformats.org/officeDocument/2006/relationships/image" Target="../media/image64.e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3.xml"/><Relationship Id="rId1" Type="http://schemas.openxmlformats.org/officeDocument/2006/relationships/vmlDrawing" Target="../drawings/vmlDrawing16.vml"/><Relationship Id="rId6" Type="http://schemas.openxmlformats.org/officeDocument/2006/relationships/image" Target="../media/image67.emf"/><Relationship Id="rId5" Type="http://schemas.openxmlformats.org/officeDocument/2006/relationships/oleObject" Target="../embeddings/oleObject37.bin"/><Relationship Id="rId4" Type="http://schemas.openxmlformats.org/officeDocument/2006/relationships/image" Target="../media/image66.e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3.xml"/><Relationship Id="rId1" Type="http://schemas.openxmlformats.org/officeDocument/2006/relationships/vmlDrawing" Target="../drawings/vmlDrawing17.vml"/><Relationship Id="rId6" Type="http://schemas.openxmlformats.org/officeDocument/2006/relationships/image" Target="../media/image69.emf"/><Relationship Id="rId5" Type="http://schemas.openxmlformats.org/officeDocument/2006/relationships/oleObject" Target="../embeddings/oleObject39.bin"/><Relationship Id="rId4" Type="http://schemas.openxmlformats.org/officeDocument/2006/relationships/image" Target="../media/image68.e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3.xml"/><Relationship Id="rId1" Type="http://schemas.openxmlformats.org/officeDocument/2006/relationships/vmlDrawing" Target="../drawings/vmlDrawing18.vml"/><Relationship Id="rId6" Type="http://schemas.openxmlformats.org/officeDocument/2006/relationships/image" Target="../media/image71.emf"/><Relationship Id="rId5" Type="http://schemas.openxmlformats.org/officeDocument/2006/relationships/oleObject" Target="../embeddings/oleObject41.bin"/><Relationship Id="rId4" Type="http://schemas.openxmlformats.org/officeDocument/2006/relationships/image" Target="../media/image70.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7.xml"/><Relationship Id="rId1" Type="http://schemas.openxmlformats.org/officeDocument/2006/relationships/vmlDrawing" Target="../drawings/vmlDrawing19.vml"/><Relationship Id="rId4" Type="http://schemas.openxmlformats.org/officeDocument/2006/relationships/image" Target="../media/image72.w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7.xml"/><Relationship Id="rId1" Type="http://schemas.openxmlformats.org/officeDocument/2006/relationships/vmlDrawing" Target="../drawings/vmlDrawing20.vml"/><Relationship Id="rId4" Type="http://schemas.openxmlformats.org/officeDocument/2006/relationships/image" Target="../media/image73.wmf"/></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vmlDrawing" Target="../drawings/vmlDrawing1.vml"/><Relationship Id="rId5" Type="http://schemas.openxmlformats.org/officeDocument/2006/relationships/image" Target="../media/image5.emf"/><Relationship Id="rId4" Type="http://schemas.openxmlformats.org/officeDocument/2006/relationships/oleObject" Target="../embeddings/oleObject1.bin"/></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7.xml"/><Relationship Id="rId1" Type="http://schemas.openxmlformats.org/officeDocument/2006/relationships/vmlDrawing" Target="../drawings/vmlDrawing21.vml"/><Relationship Id="rId4" Type="http://schemas.openxmlformats.org/officeDocument/2006/relationships/image" Target="../media/image74.w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7.xml"/><Relationship Id="rId1" Type="http://schemas.openxmlformats.org/officeDocument/2006/relationships/vmlDrawing" Target="../drawings/vmlDrawing22.vml"/><Relationship Id="rId4" Type="http://schemas.openxmlformats.org/officeDocument/2006/relationships/image" Target="../media/image75.w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7.xml"/><Relationship Id="rId1" Type="http://schemas.openxmlformats.org/officeDocument/2006/relationships/vmlDrawing" Target="../drawings/vmlDrawing23.vml"/><Relationship Id="rId6" Type="http://schemas.openxmlformats.org/officeDocument/2006/relationships/image" Target="../media/image77.wmf"/><Relationship Id="rId5" Type="http://schemas.openxmlformats.org/officeDocument/2006/relationships/oleObject" Target="../embeddings/oleObject47.bin"/><Relationship Id="rId4" Type="http://schemas.openxmlformats.org/officeDocument/2006/relationships/image" Target="../media/image76.w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7.xml"/><Relationship Id="rId1" Type="http://schemas.openxmlformats.org/officeDocument/2006/relationships/vmlDrawing" Target="../drawings/vmlDrawing24.vml"/><Relationship Id="rId4" Type="http://schemas.openxmlformats.org/officeDocument/2006/relationships/image" Target="../media/image78.w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image" Target="../media/image6.emf"/><Relationship Id="rId4" Type="http://schemas.openxmlformats.org/officeDocument/2006/relationships/oleObject" Target="../embeddings/oleObject2.bin"/></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slide" Target="slide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数字图像处理</a:t>
            </a:r>
          </a:p>
        </p:txBody>
      </p:sp>
      <p:sp>
        <p:nvSpPr>
          <p:cNvPr id="3" name="副标题 2"/>
          <p:cNvSpPr>
            <a:spLocks noGrp="1"/>
          </p:cNvSpPr>
          <p:nvPr>
            <p:ph type="subTitle" idx="1"/>
          </p:nvPr>
        </p:nvSpPr>
        <p:spPr>
          <a:xfrm>
            <a:off x="2133600" y="2819400"/>
            <a:ext cx="6560234" cy="3417912"/>
          </a:xfrm>
        </p:spPr>
        <p:txBody>
          <a:bodyPr/>
          <a:lstStyle/>
          <a:p>
            <a:endParaRPr lang="en-US" altLang="zh-CN" dirty="0"/>
          </a:p>
          <a:p>
            <a:endParaRPr lang="en-US" altLang="zh-CN" dirty="0"/>
          </a:p>
          <a:p>
            <a:r>
              <a:rPr lang="zh-CN" altLang="en-US" dirty="0"/>
              <a:t>中南大学航空航天学院</a:t>
            </a:r>
          </a:p>
        </p:txBody>
      </p:sp>
    </p:spTree>
    <p:extLst>
      <p:ext uri="{BB962C8B-B14F-4D97-AF65-F5344CB8AC3E}">
        <p14:creationId xmlns:p14="http://schemas.microsoft.com/office/powerpoint/2010/main" val="3298579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Rectangle 2"/>
          <p:cNvSpPr>
            <a:spLocks noGrp="1" noChangeArrowheads="1"/>
          </p:cNvSpPr>
          <p:nvPr>
            <p:ph type="title"/>
          </p:nvPr>
        </p:nvSpPr>
        <p:spPr>
          <a:xfrm>
            <a:off x="323849" y="333375"/>
            <a:ext cx="8436783" cy="1143000"/>
          </a:xfrm>
        </p:spPr>
        <p:txBody>
          <a:bodyPr/>
          <a:lstStyle/>
          <a:p>
            <a:pPr algn="ctr"/>
            <a:r>
              <a:rPr lang="zh-CN" altLang="en-US" sz="3600" i="0" dirty="0">
                <a:ea typeface="黑体" pitchFamily="2" charset="-122"/>
              </a:rPr>
              <a:t>水平镜像示例</a:t>
            </a:r>
          </a:p>
        </p:txBody>
      </p:sp>
      <p:pic>
        <p:nvPicPr>
          <p:cNvPr id="436228" name="Picture 4" descr="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5375" y="1981201"/>
            <a:ext cx="4044617" cy="3031976"/>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pic>
        <p:nvPicPr>
          <p:cNvPr id="436229" name="Picture 5"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016" y="1988840"/>
            <a:ext cx="4044617" cy="3031976"/>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778016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36228"/>
                                        </p:tgtEl>
                                        <p:attrNameLst>
                                          <p:attrName>style.visibility</p:attrName>
                                        </p:attrNameLst>
                                      </p:cBhvr>
                                      <p:to>
                                        <p:strVal val="visible"/>
                                      </p:to>
                                    </p:set>
                                    <p:anim calcmode="lin" valueType="num">
                                      <p:cBhvr additive="base">
                                        <p:cTn id="7" dur="500" fill="hold"/>
                                        <p:tgtEl>
                                          <p:spTgt spid="436228"/>
                                        </p:tgtEl>
                                        <p:attrNameLst>
                                          <p:attrName>ppt_x</p:attrName>
                                        </p:attrNameLst>
                                      </p:cBhvr>
                                      <p:tavLst>
                                        <p:tav tm="0">
                                          <p:val>
                                            <p:strVal val="0-#ppt_w/2"/>
                                          </p:val>
                                        </p:tav>
                                        <p:tav tm="100000">
                                          <p:val>
                                            <p:strVal val="#ppt_x"/>
                                          </p:val>
                                        </p:tav>
                                      </p:tavLst>
                                    </p:anim>
                                    <p:anim calcmode="lin" valueType="num">
                                      <p:cBhvr additive="base">
                                        <p:cTn id="8" dur="500" fill="hold"/>
                                        <p:tgtEl>
                                          <p:spTgt spid="43622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436229"/>
                                        </p:tgtEl>
                                        <p:attrNameLst>
                                          <p:attrName>style.visibility</p:attrName>
                                        </p:attrNameLst>
                                      </p:cBhvr>
                                      <p:to>
                                        <p:strVal val="visible"/>
                                      </p:to>
                                    </p:set>
                                    <p:anim calcmode="lin" valueType="num">
                                      <p:cBhvr additive="base">
                                        <p:cTn id="13" dur="500" fill="hold"/>
                                        <p:tgtEl>
                                          <p:spTgt spid="436229"/>
                                        </p:tgtEl>
                                        <p:attrNameLst>
                                          <p:attrName>ppt_x</p:attrName>
                                        </p:attrNameLst>
                                      </p:cBhvr>
                                      <p:tavLst>
                                        <p:tav tm="0">
                                          <p:val>
                                            <p:strVal val="0-#ppt_w/2"/>
                                          </p:val>
                                        </p:tav>
                                        <p:tav tm="100000">
                                          <p:val>
                                            <p:strVal val="#ppt_x"/>
                                          </p:val>
                                        </p:tav>
                                      </p:tavLst>
                                    </p:anim>
                                    <p:anim calcmode="lin" valueType="num">
                                      <p:cBhvr additive="base">
                                        <p:cTn id="14" dur="500" fill="hold"/>
                                        <p:tgtEl>
                                          <p:spTgt spid="4362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
          <p:cNvSpPr>
            <a:spLocks noGrp="1" noChangeArrowheads="1"/>
          </p:cNvSpPr>
          <p:nvPr>
            <p:ph type="title"/>
          </p:nvPr>
        </p:nvSpPr>
        <p:spPr>
          <a:xfrm>
            <a:off x="304799" y="457200"/>
            <a:ext cx="8482045" cy="1143000"/>
          </a:xfrm>
        </p:spPr>
        <p:txBody>
          <a:bodyPr/>
          <a:lstStyle/>
          <a:p>
            <a:pPr algn="ctr"/>
            <a:r>
              <a:rPr lang="zh-CN" altLang="en-US" sz="3600" i="0" dirty="0">
                <a:ea typeface="黑体" pitchFamily="2" charset="-122"/>
              </a:rPr>
              <a:t>垂直镜像示例</a:t>
            </a:r>
          </a:p>
        </p:txBody>
      </p:sp>
      <p:pic>
        <p:nvPicPr>
          <p:cNvPr id="437252" name="Picture 4" descr="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1347" y="1981200"/>
            <a:ext cx="4138645" cy="3103984"/>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pic>
        <p:nvPicPr>
          <p:cNvPr id="437253" name="Picture 5" descr="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1981200"/>
            <a:ext cx="4138645" cy="3103984"/>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39070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37252"/>
                                        </p:tgtEl>
                                        <p:attrNameLst>
                                          <p:attrName>style.visibility</p:attrName>
                                        </p:attrNameLst>
                                      </p:cBhvr>
                                      <p:to>
                                        <p:strVal val="visible"/>
                                      </p:to>
                                    </p:set>
                                    <p:anim calcmode="lin" valueType="num">
                                      <p:cBhvr additive="base">
                                        <p:cTn id="7" dur="500" fill="hold"/>
                                        <p:tgtEl>
                                          <p:spTgt spid="437252"/>
                                        </p:tgtEl>
                                        <p:attrNameLst>
                                          <p:attrName>ppt_x</p:attrName>
                                        </p:attrNameLst>
                                      </p:cBhvr>
                                      <p:tavLst>
                                        <p:tav tm="0">
                                          <p:val>
                                            <p:strVal val="0-#ppt_w/2"/>
                                          </p:val>
                                        </p:tav>
                                        <p:tav tm="100000">
                                          <p:val>
                                            <p:strVal val="#ppt_x"/>
                                          </p:val>
                                        </p:tav>
                                      </p:tavLst>
                                    </p:anim>
                                    <p:anim calcmode="lin" valueType="num">
                                      <p:cBhvr additive="base">
                                        <p:cTn id="8" dur="500" fill="hold"/>
                                        <p:tgtEl>
                                          <p:spTgt spid="43725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437253"/>
                                        </p:tgtEl>
                                        <p:attrNameLst>
                                          <p:attrName>style.visibility</p:attrName>
                                        </p:attrNameLst>
                                      </p:cBhvr>
                                      <p:to>
                                        <p:strVal val="visible"/>
                                      </p:to>
                                    </p:set>
                                    <p:anim calcmode="lin" valueType="num">
                                      <p:cBhvr additive="base">
                                        <p:cTn id="13" dur="500" fill="hold"/>
                                        <p:tgtEl>
                                          <p:spTgt spid="437253"/>
                                        </p:tgtEl>
                                        <p:attrNameLst>
                                          <p:attrName>ppt_x</p:attrName>
                                        </p:attrNameLst>
                                      </p:cBhvr>
                                      <p:tavLst>
                                        <p:tav tm="0">
                                          <p:val>
                                            <p:strVal val="0-#ppt_w/2"/>
                                          </p:val>
                                        </p:tav>
                                        <p:tav tm="100000">
                                          <p:val>
                                            <p:strVal val="#ppt_x"/>
                                          </p:val>
                                        </p:tav>
                                      </p:tavLst>
                                    </p:anim>
                                    <p:anim calcmode="lin" valueType="num">
                                      <p:cBhvr additive="base">
                                        <p:cTn id="14" dur="500" fill="hold"/>
                                        <p:tgtEl>
                                          <p:spTgt spid="43725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7426" name="Rectangle 2"/>
          <p:cNvSpPr>
            <a:spLocks noGrp="1" noChangeArrowheads="1"/>
          </p:cNvSpPr>
          <p:nvPr>
            <p:ph type="title"/>
          </p:nvPr>
        </p:nvSpPr>
        <p:spPr>
          <a:xfrm>
            <a:off x="611188" y="549275"/>
            <a:ext cx="7777236" cy="712788"/>
          </a:xfrm>
        </p:spPr>
        <p:txBody>
          <a:bodyPr/>
          <a:lstStyle/>
          <a:p>
            <a:pPr algn="ctr"/>
            <a:r>
              <a:rPr lang="zh-CN" altLang="en-US" sz="3200" i="0" dirty="0">
                <a:latin typeface="黑体" pitchFamily="2" charset="-122"/>
                <a:ea typeface="黑体" pitchFamily="2" charset="-122"/>
              </a:rPr>
              <a:t>图像的水平镜像</a:t>
            </a:r>
          </a:p>
        </p:txBody>
      </p:sp>
      <p:sp>
        <p:nvSpPr>
          <p:cNvPr id="487427" name="Rectangle 3"/>
          <p:cNvSpPr>
            <a:spLocks noGrp="1" noChangeArrowheads="1"/>
          </p:cNvSpPr>
          <p:nvPr>
            <p:ph type="body" sz="half" idx="1"/>
          </p:nvPr>
        </p:nvSpPr>
        <p:spPr>
          <a:xfrm>
            <a:off x="755650" y="2133600"/>
            <a:ext cx="7632700" cy="1079500"/>
          </a:xfrm>
        </p:spPr>
        <p:txBody>
          <a:bodyPr/>
          <a:lstStyle/>
          <a:p>
            <a:pPr marL="609600" indent="-609600"/>
            <a:r>
              <a:rPr lang="zh-CN" altLang="en-US" sz="2800" b="1">
                <a:latin typeface="华文细黑" pitchFamily="2" charset="-122"/>
                <a:ea typeface="华文细黑" pitchFamily="2" charset="-122"/>
              </a:rPr>
              <a:t>水平镜像计算公式如下（图像大小为</a:t>
            </a:r>
            <a:r>
              <a:rPr lang="en-US" altLang="zh-CN" sz="2800" b="1">
                <a:latin typeface="华文细黑" pitchFamily="2" charset="-122"/>
                <a:ea typeface="华文细黑" pitchFamily="2" charset="-122"/>
              </a:rPr>
              <a:t>M*N</a:t>
            </a:r>
            <a:r>
              <a:rPr lang="zh-CN" altLang="en-US" sz="2800">
                <a:ea typeface="黑体" pitchFamily="2" charset="-122"/>
              </a:rPr>
              <a:t>）</a:t>
            </a:r>
            <a:r>
              <a:rPr lang="zh-CN" altLang="en-US"/>
              <a:t>    </a:t>
            </a:r>
          </a:p>
        </p:txBody>
      </p:sp>
      <p:graphicFrame>
        <p:nvGraphicFramePr>
          <p:cNvPr id="487428" name="Object 4"/>
          <p:cNvGraphicFramePr>
            <a:graphicFrameLocks noGrp="1" noChangeAspect="1"/>
          </p:cNvGraphicFramePr>
          <p:nvPr>
            <p:ph sz="quarter" idx="2"/>
          </p:nvPr>
        </p:nvGraphicFramePr>
        <p:xfrm>
          <a:off x="2051050" y="3068638"/>
          <a:ext cx="2071688" cy="750887"/>
        </p:xfrm>
        <a:graphic>
          <a:graphicData uri="http://schemas.openxmlformats.org/presentationml/2006/ole">
            <mc:AlternateContent xmlns:mc="http://schemas.openxmlformats.org/markup-compatibility/2006">
              <mc:Choice xmlns:v="urn:schemas-microsoft-com:vml" Requires="v">
                <p:oleObj spid="_x0000_s18520" name="Equation" r:id="rId4" imgW="1257120" imgH="457200" progId="Equation.DSMT4">
                  <p:embed/>
                </p:oleObj>
              </mc:Choice>
              <mc:Fallback>
                <p:oleObj name="Equation" r:id="rId4" imgW="1257120" imgH="457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1050" y="3068638"/>
                        <a:ext cx="2071688" cy="75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7475" name="Rectangle 51"/>
          <p:cNvSpPr>
            <a:spLocks noChangeArrowheads="1"/>
          </p:cNvSpPr>
          <p:nvPr/>
        </p:nvSpPr>
        <p:spPr bwMode="auto">
          <a:xfrm>
            <a:off x="827088" y="4076700"/>
            <a:ext cx="7632700"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609600" indent="-609600">
              <a:lnSpc>
                <a:spcPct val="120000"/>
              </a:lnSpc>
              <a:spcBef>
                <a:spcPct val="20000"/>
              </a:spcBef>
              <a:buClr>
                <a:schemeClr val="accent2"/>
              </a:buClr>
              <a:buSzPct val="90000"/>
              <a:buFont typeface="Wingdings" pitchFamily="2" charset="2"/>
              <a:buChar char="l"/>
            </a:pPr>
            <a:r>
              <a:rPr lang="zh-CN" altLang="en-US" sz="2400" b="1" dirty="0">
                <a:latin typeface="华文细黑" pitchFamily="2" charset="-122"/>
                <a:ea typeface="华文细黑" pitchFamily="2" charset="-122"/>
              </a:rPr>
              <a:t>因为表示图像的矩阵坐标不能为负，因此需要在进行镜像计算之后，再进行坐标的平移。</a:t>
            </a:r>
            <a:endParaRPr lang="zh-CN" altLang="en-US" sz="3200" dirty="0">
              <a:latin typeface="宋体" charset="-122"/>
              <a:ea typeface="华文细黑" pitchFamily="2" charset="-122"/>
            </a:endParaRPr>
          </a:p>
        </p:txBody>
      </p:sp>
      <p:grpSp>
        <p:nvGrpSpPr>
          <p:cNvPr id="487477" name="Group 53"/>
          <p:cNvGrpSpPr>
            <a:grpSpLocks/>
          </p:cNvGrpSpPr>
          <p:nvPr/>
        </p:nvGrpSpPr>
        <p:grpSpPr bwMode="auto">
          <a:xfrm>
            <a:off x="1835150" y="5373688"/>
            <a:ext cx="5184775" cy="750887"/>
            <a:chOff x="1156" y="3385"/>
            <a:chExt cx="3266" cy="473"/>
          </a:xfrm>
        </p:grpSpPr>
        <p:graphicFrame>
          <p:nvGraphicFramePr>
            <p:cNvPr id="487458" name="Object 34"/>
            <p:cNvGraphicFramePr>
              <a:graphicFrameLocks noChangeAspect="1"/>
            </p:cNvGraphicFramePr>
            <p:nvPr/>
          </p:nvGraphicFramePr>
          <p:xfrm>
            <a:off x="1156" y="3385"/>
            <a:ext cx="1884" cy="473"/>
          </p:xfrm>
          <a:graphic>
            <a:graphicData uri="http://schemas.openxmlformats.org/presentationml/2006/ole">
              <mc:AlternateContent xmlns:mc="http://schemas.openxmlformats.org/markup-compatibility/2006">
                <mc:Choice xmlns:v="urn:schemas-microsoft-com:vml" Requires="v">
                  <p:oleObj spid="_x0000_s18521" name="Equation" r:id="rId6" imgW="1714320" imgH="457200" progId="Equation.DSMT4">
                    <p:embed/>
                  </p:oleObj>
                </mc:Choice>
                <mc:Fallback>
                  <p:oleObj name="Equation" r:id="rId6" imgW="1714320" imgH="4572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6" y="3385"/>
                          <a:ext cx="1884" cy="4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7476" name="Text Box 52"/>
            <p:cNvSpPr txBox="1">
              <a:spLocks noChangeArrowheads="1"/>
            </p:cNvSpPr>
            <p:nvPr/>
          </p:nvSpPr>
          <p:spPr bwMode="auto">
            <a:xfrm>
              <a:off x="3243" y="3521"/>
              <a:ext cx="117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t>（坐标平移）</a:t>
              </a:r>
            </a:p>
          </p:txBody>
        </p:sp>
      </p:grpSp>
      <p:grpSp>
        <p:nvGrpSpPr>
          <p:cNvPr id="487496" name="Group 72"/>
          <p:cNvGrpSpPr>
            <a:grpSpLocks/>
          </p:cNvGrpSpPr>
          <p:nvPr/>
        </p:nvGrpSpPr>
        <p:grpSpPr bwMode="auto">
          <a:xfrm>
            <a:off x="4932363" y="3213100"/>
            <a:ext cx="2663825" cy="442913"/>
            <a:chOff x="3107" y="2024"/>
            <a:chExt cx="1678" cy="279"/>
          </a:xfrm>
        </p:grpSpPr>
        <p:grpSp>
          <p:nvGrpSpPr>
            <p:cNvPr id="487488" name="Group 64"/>
            <p:cNvGrpSpPr>
              <a:grpSpLocks/>
            </p:cNvGrpSpPr>
            <p:nvPr/>
          </p:nvGrpSpPr>
          <p:grpSpPr bwMode="auto">
            <a:xfrm>
              <a:off x="3107" y="2024"/>
              <a:ext cx="1678" cy="91"/>
              <a:chOff x="3107" y="2024"/>
              <a:chExt cx="1678" cy="91"/>
            </a:xfrm>
          </p:grpSpPr>
          <p:sp>
            <p:nvSpPr>
              <p:cNvPr id="487480" name="Line 56"/>
              <p:cNvSpPr>
                <a:spLocks noChangeShapeType="1"/>
              </p:cNvSpPr>
              <p:nvPr/>
            </p:nvSpPr>
            <p:spPr bwMode="auto">
              <a:xfrm>
                <a:off x="3107" y="2115"/>
                <a:ext cx="1678" cy="0"/>
              </a:xfrm>
              <a:prstGeom prst="line">
                <a:avLst/>
              </a:prstGeom>
              <a:noFill/>
              <a:ln w="19050">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7481" name="Line 57"/>
              <p:cNvSpPr>
                <a:spLocks noChangeShapeType="1"/>
              </p:cNvSpPr>
              <p:nvPr/>
            </p:nvSpPr>
            <p:spPr bwMode="auto">
              <a:xfrm>
                <a:off x="3878" y="2024"/>
                <a:ext cx="0" cy="91"/>
              </a:xfrm>
              <a:prstGeom prst="line">
                <a:avLst/>
              </a:prstGeom>
              <a:noFill/>
              <a:ln w="19050">
                <a:solidFill>
                  <a:srgbClr val="FF505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7482" name="Line 58"/>
              <p:cNvSpPr>
                <a:spLocks noChangeShapeType="1"/>
              </p:cNvSpPr>
              <p:nvPr/>
            </p:nvSpPr>
            <p:spPr bwMode="auto">
              <a:xfrm>
                <a:off x="4014" y="2024"/>
                <a:ext cx="0" cy="91"/>
              </a:xfrm>
              <a:prstGeom prst="line">
                <a:avLst/>
              </a:prstGeom>
              <a:noFill/>
              <a:ln w="190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7483" name="Line 59"/>
              <p:cNvSpPr>
                <a:spLocks noChangeShapeType="1"/>
              </p:cNvSpPr>
              <p:nvPr/>
            </p:nvSpPr>
            <p:spPr bwMode="auto">
              <a:xfrm>
                <a:off x="4150" y="2024"/>
                <a:ext cx="0" cy="91"/>
              </a:xfrm>
              <a:prstGeom prst="line">
                <a:avLst/>
              </a:prstGeom>
              <a:noFill/>
              <a:ln w="190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7484" name="Line 60"/>
              <p:cNvSpPr>
                <a:spLocks noChangeShapeType="1"/>
              </p:cNvSpPr>
              <p:nvPr/>
            </p:nvSpPr>
            <p:spPr bwMode="auto">
              <a:xfrm>
                <a:off x="4286" y="2024"/>
                <a:ext cx="0" cy="91"/>
              </a:xfrm>
              <a:prstGeom prst="line">
                <a:avLst/>
              </a:prstGeom>
              <a:noFill/>
              <a:ln w="190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7485" name="Line 61"/>
              <p:cNvSpPr>
                <a:spLocks noChangeShapeType="1"/>
              </p:cNvSpPr>
              <p:nvPr/>
            </p:nvSpPr>
            <p:spPr bwMode="auto">
              <a:xfrm>
                <a:off x="3742" y="2024"/>
                <a:ext cx="0" cy="91"/>
              </a:xfrm>
              <a:prstGeom prst="line">
                <a:avLst/>
              </a:prstGeom>
              <a:noFill/>
              <a:ln w="190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7486" name="Line 62"/>
              <p:cNvSpPr>
                <a:spLocks noChangeShapeType="1"/>
              </p:cNvSpPr>
              <p:nvPr/>
            </p:nvSpPr>
            <p:spPr bwMode="auto">
              <a:xfrm>
                <a:off x="3606" y="2024"/>
                <a:ext cx="0" cy="91"/>
              </a:xfrm>
              <a:prstGeom prst="line">
                <a:avLst/>
              </a:prstGeom>
              <a:noFill/>
              <a:ln w="190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7487" name="Line 63"/>
              <p:cNvSpPr>
                <a:spLocks noChangeShapeType="1"/>
              </p:cNvSpPr>
              <p:nvPr/>
            </p:nvSpPr>
            <p:spPr bwMode="auto">
              <a:xfrm>
                <a:off x="3470" y="2024"/>
                <a:ext cx="0" cy="91"/>
              </a:xfrm>
              <a:prstGeom prst="line">
                <a:avLst/>
              </a:prstGeom>
              <a:noFill/>
              <a:ln w="19050">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487489" name="Text Box 65"/>
            <p:cNvSpPr txBox="1">
              <a:spLocks noChangeArrowheads="1"/>
            </p:cNvSpPr>
            <p:nvPr/>
          </p:nvSpPr>
          <p:spPr bwMode="auto">
            <a:xfrm>
              <a:off x="3781" y="2078"/>
              <a:ext cx="18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600">
                  <a:solidFill>
                    <a:srgbClr val="FF5050"/>
                  </a:solidFill>
                </a:rPr>
                <a:t>0</a:t>
              </a:r>
            </a:p>
          </p:txBody>
        </p:sp>
        <p:sp>
          <p:nvSpPr>
            <p:cNvPr id="487490" name="Text Box 66"/>
            <p:cNvSpPr txBox="1">
              <a:spLocks noChangeArrowheads="1"/>
            </p:cNvSpPr>
            <p:nvPr/>
          </p:nvSpPr>
          <p:spPr bwMode="auto">
            <a:xfrm>
              <a:off x="3611" y="2082"/>
              <a:ext cx="27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600"/>
                <a:t>-1</a:t>
              </a:r>
            </a:p>
          </p:txBody>
        </p:sp>
        <p:sp>
          <p:nvSpPr>
            <p:cNvPr id="487491" name="Text Box 67"/>
            <p:cNvSpPr txBox="1">
              <a:spLocks noChangeArrowheads="1"/>
            </p:cNvSpPr>
            <p:nvPr/>
          </p:nvSpPr>
          <p:spPr bwMode="auto">
            <a:xfrm>
              <a:off x="3470" y="2082"/>
              <a:ext cx="27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600"/>
                <a:t>-2</a:t>
              </a:r>
            </a:p>
          </p:txBody>
        </p:sp>
        <p:sp>
          <p:nvSpPr>
            <p:cNvPr id="487492" name="Text Box 68"/>
            <p:cNvSpPr txBox="1">
              <a:spLocks noChangeArrowheads="1"/>
            </p:cNvSpPr>
            <p:nvPr/>
          </p:nvSpPr>
          <p:spPr bwMode="auto">
            <a:xfrm>
              <a:off x="3331" y="2087"/>
              <a:ext cx="27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600"/>
                <a:t>-3</a:t>
              </a:r>
            </a:p>
          </p:txBody>
        </p:sp>
        <p:sp>
          <p:nvSpPr>
            <p:cNvPr id="487493" name="Text Box 69"/>
            <p:cNvSpPr txBox="1">
              <a:spLocks noChangeArrowheads="1"/>
            </p:cNvSpPr>
            <p:nvPr/>
          </p:nvSpPr>
          <p:spPr bwMode="auto">
            <a:xfrm>
              <a:off x="3914" y="2084"/>
              <a:ext cx="18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600"/>
                <a:t>1</a:t>
              </a:r>
            </a:p>
          </p:txBody>
        </p:sp>
        <p:sp>
          <p:nvSpPr>
            <p:cNvPr id="487494" name="Text Box 70"/>
            <p:cNvSpPr txBox="1">
              <a:spLocks noChangeArrowheads="1"/>
            </p:cNvSpPr>
            <p:nvPr/>
          </p:nvSpPr>
          <p:spPr bwMode="auto">
            <a:xfrm>
              <a:off x="4059" y="2084"/>
              <a:ext cx="18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600"/>
                <a:t>2</a:t>
              </a:r>
            </a:p>
          </p:txBody>
        </p:sp>
        <p:sp>
          <p:nvSpPr>
            <p:cNvPr id="487495" name="Text Box 71"/>
            <p:cNvSpPr txBox="1">
              <a:spLocks noChangeArrowheads="1"/>
            </p:cNvSpPr>
            <p:nvPr/>
          </p:nvSpPr>
          <p:spPr bwMode="auto">
            <a:xfrm>
              <a:off x="4198" y="2091"/>
              <a:ext cx="18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600"/>
                <a:t>3</a:t>
              </a:r>
            </a:p>
          </p:txBody>
        </p:sp>
      </p:grpSp>
    </p:spTree>
    <p:extLst>
      <p:ext uri="{BB962C8B-B14F-4D97-AF65-F5344CB8AC3E}">
        <p14:creationId xmlns:p14="http://schemas.microsoft.com/office/powerpoint/2010/main" val="2997791558"/>
      </p:ext>
    </p:extLst>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87427">
                                            <p:txEl>
                                              <p:pRg st="0" end="0"/>
                                            </p:txEl>
                                          </p:spTgt>
                                        </p:tgtEl>
                                        <p:attrNameLst>
                                          <p:attrName>style.visibility</p:attrName>
                                        </p:attrNameLst>
                                      </p:cBhvr>
                                      <p:to>
                                        <p:strVal val="visible"/>
                                      </p:to>
                                    </p:set>
                                    <p:anim calcmode="lin" valueType="num">
                                      <p:cBhvr additive="base">
                                        <p:cTn id="7" dur="500" fill="hold"/>
                                        <p:tgtEl>
                                          <p:spTgt spid="48742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8742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487428"/>
                                        </p:tgtEl>
                                        <p:attrNameLst>
                                          <p:attrName>style.visibility</p:attrName>
                                        </p:attrNameLst>
                                      </p:cBhvr>
                                      <p:to>
                                        <p:strVal val="visible"/>
                                      </p:to>
                                    </p:set>
                                    <p:animEffect transition="in" filter="blinds(horizontal)">
                                      <p:cBhvr>
                                        <p:cTn id="13" dur="500"/>
                                        <p:tgtEl>
                                          <p:spTgt spid="48742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487496"/>
                                        </p:tgtEl>
                                        <p:attrNameLst>
                                          <p:attrName>style.visibility</p:attrName>
                                        </p:attrNameLst>
                                      </p:cBhvr>
                                      <p:to>
                                        <p:strVal val="visible"/>
                                      </p:to>
                                    </p:set>
                                    <p:animEffect transition="in" filter="blinds(horizontal)">
                                      <p:cBhvr>
                                        <p:cTn id="18" dur="500"/>
                                        <p:tgtEl>
                                          <p:spTgt spid="48749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487475">
                                            <p:txEl>
                                              <p:pRg st="0" end="0"/>
                                            </p:txEl>
                                          </p:spTgt>
                                        </p:tgtEl>
                                        <p:attrNameLst>
                                          <p:attrName>style.visibility</p:attrName>
                                        </p:attrNameLst>
                                      </p:cBhvr>
                                      <p:to>
                                        <p:strVal val="visible"/>
                                      </p:to>
                                    </p:set>
                                    <p:anim calcmode="lin" valueType="num">
                                      <p:cBhvr additive="base">
                                        <p:cTn id="23" dur="500" fill="hold"/>
                                        <p:tgtEl>
                                          <p:spTgt spid="487475">
                                            <p:txEl>
                                              <p:pRg st="0" end="0"/>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48747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487477"/>
                                        </p:tgtEl>
                                        <p:attrNameLst>
                                          <p:attrName>style.visibility</p:attrName>
                                        </p:attrNameLst>
                                      </p:cBhvr>
                                      <p:to>
                                        <p:strVal val="visible"/>
                                      </p:to>
                                    </p:set>
                                    <p:animEffect transition="in" filter="blinds(horizontal)">
                                      <p:cBhvr>
                                        <p:cTn id="29" dur="500"/>
                                        <p:tgtEl>
                                          <p:spTgt spid="4874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7427" grpId="0" build="p" autoUpdateAnimBg="0"/>
      <p:bldP spid="487475" grpId="0" build="p"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8450" name="Rectangle 2"/>
          <p:cNvSpPr>
            <a:spLocks noGrp="1" noChangeArrowheads="1"/>
          </p:cNvSpPr>
          <p:nvPr>
            <p:ph type="title"/>
          </p:nvPr>
        </p:nvSpPr>
        <p:spPr>
          <a:xfrm>
            <a:off x="611188" y="549275"/>
            <a:ext cx="5954712" cy="712788"/>
          </a:xfrm>
        </p:spPr>
        <p:txBody>
          <a:bodyPr/>
          <a:lstStyle/>
          <a:p>
            <a:r>
              <a:rPr lang="zh-CN" altLang="en-US" sz="3200" i="0" dirty="0">
                <a:latin typeface="黑体" pitchFamily="2" charset="-122"/>
                <a:ea typeface="黑体" pitchFamily="2" charset="-122"/>
              </a:rPr>
              <a:t>图像的水平镜像</a:t>
            </a:r>
          </a:p>
        </p:txBody>
      </p:sp>
      <p:sp>
        <p:nvSpPr>
          <p:cNvPr id="488451" name="Rectangle 3"/>
          <p:cNvSpPr>
            <a:spLocks noGrp="1" noChangeArrowheads="1"/>
          </p:cNvSpPr>
          <p:nvPr>
            <p:ph type="body" sz="half" idx="1"/>
          </p:nvPr>
        </p:nvSpPr>
        <p:spPr>
          <a:xfrm>
            <a:off x="900113" y="2420938"/>
            <a:ext cx="7488237" cy="863600"/>
          </a:xfrm>
        </p:spPr>
        <p:txBody>
          <a:bodyPr/>
          <a:lstStyle/>
          <a:p>
            <a:pPr marL="609600" indent="-609600">
              <a:buFont typeface="Wingdings" pitchFamily="2" charset="2"/>
              <a:buNone/>
            </a:pPr>
            <a:r>
              <a:rPr lang="zh-CN" altLang="en-US" sz="2800">
                <a:ea typeface="黑体" pitchFamily="2" charset="-122"/>
              </a:rPr>
              <a:t>示例：</a:t>
            </a:r>
            <a:endParaRPr lang="zh-CN" altLang="en-US"/>
          </a:p>
        </p:txBody>
      </p:sp>
      <p:sp>
        <p:nvSpPr>
          <p:cNvPr id="488453" name="AutoShape 5"/>
          <p:cNvSpPr>
            <a:spLocks noChangeArrowheads="1"/>
          </p:cNvSpPr>
          <p:nvPr/>
        </p:nvSpPr>
        <p:spPr bwMode="auto">
          <a:xfrm>
            <a:off x="2339975" y="3716338"/>
            <a:ext cx="647700" cy="431800"/>
          </a:xfrm>
          <a:prstGeom prst="rightArrow">
            <a:avLst>
              <a:gd name="adj1" fmla="val 50000"/>
              <a:gd name="adj2" fmla="val 37500"/>
            </a:avLst>
          </a:prstGeom>
          <a:solidFill>
            <a:srgbClr val="6600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88454" name="Group 6"/>
          <p:cNvGrpSpPr>
            <a:grpSpLocks/>
          </p:cNvGrpSpPr>
          <p:nvPr/>
        </p:nvGrpSpPr>
        <p:grpSpPr bwMode="auto">
          <a:xfrm>
            <a:off x="900113" y="3284538"/>
            <a:ext cx="1397000" cy="1173162"/>
            <a:chOff x="1002" y="2568"/>
            <a:chExt cx="880" cy="739"/>
          </a:xfrm>
        </p:grpSpPr>
        <p:grpSp>
          <p:nvGrpSpPr>
            <p:cNvPr id="488455" name="Group 7"/>
            <p:cNvGrpSpPr>
              <a:grpSpLocks/>
            </p:cNvGrpSpPr>
            <p:nvPr/>
          </p:nvGrpSpPr>
          <p:grpSpPr bwMode="auto">
            <a:xfrm>
              <a:off x="1156" y="2750"/>
              <a:ext cx="545" cy="544"/>
              <a:chOff x="930" y="2478"/>
              <a:chExt cx="545" cy="544"/>
            </a:xfrm>
          </p:grpSpPr>
          <p:sp>
            <p:nvSpPr>
              <p:cNvPr id="488456" name="Rectangle 8"/>
              <p:cNvSpPr>
                <a:spLocks noChangeArrowheads="1"/>
              </p:cNvSpPr>
              <p:nvPr/>
            </p:nvSpPr>
            <p:spPr bwMode="auto">
              <a:xfrm>
                <a:off x="1111" y="2478"/>
                <a:ext cx="182" cy="18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8457" name="Rectangle 9"/>
              <p:cNvSpPr>
                <a:spLocks noChangeArrowheads="1"/>
              </p:cNvSpPr>
              <p:nvPr/>
            </p:nvSpPr>
            <p:spPr bwMode="auto">
              <a:xfrm>
                <a:off x="930" y="2478"/>
                <a:ext cx="182" cy="181"/>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8458" name="Rectangle 10"/>
              <p:cNvSpPr>
                <a:spLocks noChangeArrowheads="1"/>
              </p:cNvSpPr>
              <p:nvPr/>
            </p:nvSpPr>
            <p:spPr bwMode="auto">
              <a:xfrm>
                <a:off x="1292" y="2659"/>
                <a:ext cx="182" cy="181"/>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solidFill>
                    <a:schemeClr val="folHlink"/>
                  </a:solidFill>
                  <a:latin typeface="Tahoma" pitchFamily="34" charset="0"/>
                </a:endParaRPr>
              </a:p>
            </p:txBody>
          </p:sp>
          <p:sp>
            <p:nvSpPr>
              <p:cNvPr id="488459" name="Rectangle 11"/>
              <p:cNvSpPr>
                <a:spLocks noChangeArrowheads="1"/>
              </p:cNvSpPr>
              <p:nvPr/>
            </p:nvSpPr>
            <p:spPr bwMode="auto">
              <a:xfrm>
                <a:off x="930" y="2659"/>
                <a:ext cx="182" cy="181"/>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8460" name="Rectangle 12"/>
              <p:cNvSpPr>
                <a:spLocks noChangeArrowheads="1"/>
              </p:cNvSpPr>
              <p:nvPr/>
            </p:nvSpPr>
            <p:spPr bwMode="auto">
              <a:xfrm>
                <a:off x="930" y="2840"/>
                <a:ext cx="182" cy="181"/>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8461" name="Rectangle 13"/>
              <p:cNvSpPr>
                <a:spLocks noChangeArrowheads="1"/>
              </p:cNvSpPr>
              <p:nvPr/>
            </p:nvSpPr>
            <p:spPr bwMode="auto">
              <a:xfrm>
                <a:off x="1292" y="2478"/>
                <a:ext cx="182" cy="181"/>
              </a:xfrm>
              <a:prstGeom prst="rect">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8462" name="Rectangle 14"/>
              <p:cNvSpPr>
                <a:spLocks noChangeArrowheads="1"/>
              </p:cNvSpPr>
              <p:nvPr/>
            </p:nvSpPr>
            <p:spPr bwMode="auto">
              <a:xfrm>
                <a:off x="1111" y="2659"/>
                <a:ext cx="182" cy="181"/>
              </a:xfrm>
              <a:prstGeom prst="rect">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8463" name="Rectangle 15"/>
              <p:cNvSpPr>
                <a:spLocks noChangeArrowheads="1"/>
              </p:cNvSpPr>
              <p:nvPr/>
            </p:nvSpPr>
            <p:spPr bwMode="auto">
              <a:xfrm>
                <a:off x="1112" y="2841"/>
                <a:ext cx="182" cy="181"/>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8464" name="Rectangle 16"/>
              <p:cNvSpPr>
                <a:spLocks noChangeArrowheads="1"/>
              </p:cNvSpPr>
              <p:nvPr/>
            </p:nvSpPr>
            <p:spPr bwMode="auto">
              <a:xfrm>
                <a:off x="1293" y="2841"/>
                <a:ext cx="182" cy="181"/>
              </a:xfrm>
              <a:prstGeom prst="rect">
                <a:avLst/>
              </a:prstGeom>
              <a:solidFill>
                <a:srgbClr val="FF33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88465" name="Text Box 17"/>
            <p:cNvSpPr txBox="1">
              <a:spLocks noChangeArrowheads="1"/>
            </p:cNvSpPr>
            <p:nvPr/>
          </p:nvSpPr>
          <p:spPr bwMode="auto">
            <a:xfrm>
              <a:off x="1111" y="2568"/>
              <a:ext cx="771"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sz="1400">
                  <a:latin typeface="黑体" pitchFamily="2" charset="-122"/>
                  <a:ea typeface="黑体" pitchFamily="2" charset="-122"/>
                </a:rPr>
                <a:t>1   2   3</a:t>
              </a:r>
            </a:p>
          </p:txBody>
        </p:sp>
        <p:sp>
          <p:nvSpPr>
            <p:cNvPr id="488466" name="Text Box 18"/>
            <p:cNvSpPr txBox="1">
              <a:spLocks noChangeArrowheads="1"/>
            </p:cNvSpPr>
            <p:nvPr/>
          </p:nvSpPr>
          <p:spPr bwMode="auto">
            <a:xfrm>
              <a:off x="1002" y="2713"/>
              <a:ext cx="272" cy="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sz="1400">
                  <a:latin typeface="黑体" pitchFamily="2" charset="-122"/>
                  <a:ea typeface="黑体" pitchFamily="2" charset="-122"/>
                </a:rPr>
                <a:t>1</a:t>
              </a:r>
            </a:p>
            <a:p>
              <a:pPr eaLnBrk="1" hangingPunct="1">
                <a:spcBef>
                  <a:spcPct val="50000"/>
                </a:spcBef>
              </a:pPr>
              <a:r>
                <a:rPr lang="en-US" altLang="zh-CN" sz="1400">
                  <a:latin typeface="黑体" pitchFamily="2" charset="-122"/>
                  <a:ea typeface="黑体" pitchFamily="2" charset="-122"/>
                </a:rPr>
                <a:t>2</a:t>
              </a:r>
            </a:p>
            <a:p>
              <a:pPr eaLnBrk="1" hangingPunct="1">
                <a:spcBef>
                  <a:spcPct val="50000"/>
                </a:spcBef>
              </a:pPr>
              <a:r>
                <a:rPr lang="en-US" altLang="zh-CN" sz="1400">
                  <a:latin typeface="黑体" pitchFamily="2" charset="-122"/>
                  <a:ea typeface="黑体" pitchFamily="2" charset="-122"/>
                </a:rPr>
                <a:t>3</a:t>
              </a:r>
            </a:p>
          </p:txBody>
        </p:sp>
      </p:grpSp>
      <p:grpSp>
        <p:nvGrpSpPr>
          <p:cNvPr id="488467" name="Group 19"/>
          <p:cNvGrpSpPr>
            <a:grpSpLocks/>
          </p:cNvGrpSpPr>
          <p:nvPr/>
        </p:nvGrpSpPr>
        <p:grpSpPr bwMode="auto">
          <a:xfrm>
            <a:off x="3132138" y="3284538"/>
            <a:ext cx="1384300" cy="1223962"/>
            <a:chOff x="2016" y="2784"/>
            <a:chExt cx="872" cy="771"/>
          </a:xfrm>
        </p:grpSpPr>
        <p:grpSp>
          <p:nvGrpSpPr>
            <p:cNvPr id="488468" name="Group 20"/>
            <p:cNvGrpSpPr>
              <a:grpSpLocks/>
            </p:cNvGrpSpPr>
            <p:nvPr/>
          </p:nvGrpSpPr>
          <p:grpSpPr bwMode="auto">
            <a:xfrm>
              <a:off x="2162" y="3011"/>
              <a:ext cx="545" cy="544"/>
              <a:chOff x="930" y="2478"/>
              <a:chExt cx="545" cy="544"/>
            </a:xfrm>
          </p:grpSpPr>
          <p:sp>
            <p:nvSpPr>
              <p:cNvPr id="488469" name="Rectangle 21"/>
              <p:cNvSpPr>
                <a:spLocks noChangeArrowheads="1"/>
              </p:cNvSpPr>
              <p:nvPr/>
            </p:nvSpPr>
            <p:spPr bwMode="auto">
              <a:xfrm>
                <a:off x="1111" y="2478"/>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8470" name="Rectangle 22"/>
              <p:cNvSpPr>
                <a:spLocks noChangeArrowheads="1"/>
              </p:cNvSpPr>
              <p:nvPr/>
            </p:nvSpPr>
            <p:spPr bwMode="auto">
              <a:xfrm>
                <a:off x="930" y="2478"/>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8471" name="Rectangle 23"/>
              <p:cNvSpPr>
                <a:spLocks noChangeArrowheads="1"/>
              </p:cNvSpPr>
              <p:nvPr/>
            </p:nvSpPr>
            <p:spPr bwMode="auto">
              <a:xfrm>
                <a:off x="1292" y="2659"/>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solidFill>
                    <a:schemeClr val="folHlink"/>
                  </a:solidFill>
                  <a:latin typeface="Tahoma" pitchFamily="34" charset="0"/>
                </a:endParaRPr>
              </a:p>
            </p:txBody>
          </p:sp>
          <p:sp>
            <p:nvSpPr>
              <p:cNvPr id="488472" name="Rectangle 24"/>
              <p:cNvSpPr>
                <a:spLocks noChangeArrowheads="1"/>
              </p:cNvSpPr>
              <p:nvPr/>
            </p:nvSpPr>
            <p:spPr bwMode="auto">
              <a:xfrm>
                <a:off x="930" y="2659"/>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8473" name="Rectangle 25"/>
              <p:cNvSpPr>
                <a:spLocks noChangeArrowheads="1"/>
              </p:cNvSpPr>
              <p:nvPr/>
            </p:nvSpPr>
            <p:spPr bwMode="auto">
              <a:xfrm>
                <a:off x="930" y="2840"/>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8474" name="Rectangle 26"/>
              <p:cNvSpPr>
                <a:spLocks noChangeArrowheads="1"/>
              </p:cNvSpPr>
              <p:nvPr/>
            </p:nvSpPr>
            <p:spPr bwMode="auto">
              <a:xfrm>
                <a:off x="1292" y="2478"/>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8475" name="Rectangle 27"/>
              <p:cNvSpPr>
                <a:spLocks noChangeArrowheads="1"/>
              </p:cNvSpPr>
              <p:nvPr/>
            </p:nvSpPr>
            <p:spPr bwMode="auto">
              <a:xfrm>
                <a:off x="1111" y="2659"/>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8476" name="Rectangle 28"/>
              <p:cNvSpPr>
                <a:spLocks noChangeArrowheads="1"/>
              </p:cNvSpPr>
              <p:nvPr/>
            </p:nvSpPr>
            <p:spPr bwMode="auto">
              <a:xfrm>
                <a:off x="1112" y="2841"/>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8477" name="Rectangle 29"/>
              <p:cNvSpPr>
                <a:spLocks noChangeArrowheads="1"/>
              </p:cNvSpPr>
              <p:nvPr/>
            </p:nvSpPr>
            <p:spPr bwMode="auto">
              <a:xfrm>
                <a:off x="1293" y="2841"/>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88478" name="Text Box 30"/>
            <p:cNvSpPr txBox="1">
              <a:spLocks noChangeArrowheads="1"/>
            </p:cNvSpPr>
            <p:nvPr/>
          </p:nvSpPr>
          <p:spPr bwMode="auto">
            <a:xfrm>
              <a:off x="2016" y="2929"/>
              <a:ext cx="272" cy="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sz="1400">
                  <a:latin typeface="黑体" pitchFamily="2" charset="-122"/>
                  <a:ea typeface="黑体" pitchFamily="2" charset="-122"/>
                </a:rPr>
                <a:t>1</a:t>
              </a:r>
            </a:p>
            <a:p>
              <a:pPr eaLnBrk="1" hangingPunct="1">
                <a:spcBef>
                  <a:spcPct val="50000"/>
                </a:spcBef>
              </a:pPr>
              <a:r>
                <a:rPr lang="en-US" altLang="zh-CN" sz="1400">
                  <a:latin typeface="黑体" pitchFamily="2" charset="-122"/>
                  <a:ea typeface="黑体" pitchFamily="2" charset="-122"/>
                </a:rPr>
                <a:t>2</a:t>
              </a:r>
            </a:p>
            <a:p>
              <a:pPr eaLnBrk="1" hangingPunct="1">
                <a:spcBef>
                  <a:spcPct val="50000"/>
                </a:spcBef>
              </a:pPr>
              <a:r>
                <a:rPr lang="en-US" altLang="zh-CN" sz="1400">
                  <a:latin typeface="黑体" pitchFamily="2" charset="-122"/>
                  <a:ea typeface="黑体" pitchFamily="2" charset="-122"/>
                </a:rPr>
                <a:t>3</a:t>
              </a:r>
            </a:p>
          </p:txBody>
        </p:sp>
        <p:sp>
          <p:nvSpPr>
            <p:cNvPr id="488479" name="Text Box 31"/>
            <p:cNvSpPr txBox="1">
              <a:spLocks noChangeArrowheads="1"/>
            </p:cNvSpPr>
            <p:nvPr/>
          </p:nvSpPr>
          <p:spPr bwMode="auto">
            <a:xfrm>
              <a:off x="2117" y="2784"/>
              <a:ext cx="771"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sz="1400">
                  <a:latin typeface="黑体" pitchFamily="2" charset="-122"/>
                  <a:ea typeface="黑体" pitchFamily="2" charset="-122"/>
                </a:rPr>
                <a:t>-1  -2  -3</a:t>
              </a:r>
            </a:p>
          </p:txBody>
        </p:sp>
      </p:grpSp>
      <p:grpSp>
        <p:nvGrpSpPr>
          <p:cNvPr id="488483" name="Group 35"/>
          <p:cNvGrpSpPr>
            <a:grpSpLocks/>
          </p:cNvGrpSpPr>
          <p:nvPr/>
        </p:nvGrpSpPr>
        <p:grpSpPr bwMode="auto">
          <a:xfrm>
            <a:off x="4716463" y="3644900"/>
            <a:ext cx="1366837" cy="657225"/>
            <a:chOff x="3168" y="3122"/>
            <a:chExt cx="861" cy="414"/>
          </a:xfrm>
        </p:grpSpPr>
        <p:sp>
          <p:nvSpPr>
            <p:cNvPr id="488484" name="AutoShape 36"/>
            <p:cNvSpPr>
              <a:spLocks noChangeArrowheads="1"/>
            </p:cNvSpPr>
            <p:nvPr/>
          </p:nvSpPr>
          <p:spPr bwMode="auto">
            <a:xfrm>
              <a:off x="3168" y="3264"/>
              <a:ext cx="861" cy="272"/>
            </a:xfrm>
            <a:prstGeom prst="rightArrow">
              <a:avLst>
                <a:gd name="adj1" fmla="val 50000"/>
                <a:gd name="adj2" fmla="val 79136"/>
              </a:avLst>
            </a:prstGeom>
            <a:solidFill>
              <a:srgbClr val="6600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88485" name="Object 37"/>
            <p:cNvGraphicFramePr>
              <a:graphicFrameLocks noChangeAspect="1"/>
            </p:cNvGraphicFramePr>
            <p:nvPr/>
          </p:nvGraphicFramePr>
          <p:xfrm>
            <a:off x="3316" y="3122"/>
            <a:ext cx="433" cy="184"/>
          </p:xfrm>
          <a:graphic>
            <a:graphicData uri="http://schemas.openxmlformats.org/presentationml/2006/ole">
              <mc:AlternateContent xmlns:mc="http://schemas.openxmlformats.org/markup-compatibility/2006">
                <mc:Choice xmlns:v="urn:schemas-microsoft-com:vml" Requires="v">
                  <p:oleObj spid="_x0000_s19501" name="Equation" r:id="rId4" imgW="393480" imgH="177480" progId="Equation.DSMT4">
                    <p:embed/>
                  </p:oleObj>
                </mc:Choice>
                <mc:Fallback>
                  <p:oleObj name="Equation" r:id="rId4" imgW="393480" imgH="17748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6" y="3122"/>
                          <a:ext cx="433"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88486" name="Group 38"/>
          <p:cNvGrpSpPr>
            <a:grpSpLocks/>
          </p:cNvGrpSpPr>
          <p:nvPr/>
        </p:nvGrpSpPr>
        <p:grpSpPr bwMode="auto">
          <a:xfrm>
            <a:off x="6516688" y="3355975"/>
            <a:ext cx="1228725" cy="1181100"/>
            <a:chOff x="3834" y="2850"/>
            <a:chExt cx="774" cy="744"/>
          </a:xfrm>
        </p:grpSpPr>
        <p:grpSp>
          <p:nvGrpSpPr>
            <p:cNvPr id="488487" name="Group 39"/>
            <p:cNvGrpSpPr>
              <a:grpSpLocks/>
            </p:cNvGrpSpPr>
            <p:nvPr/>
          </p:nvGrpSpPr>
          <p:grpSpPr bwMode="auto">
            <a:xfrm>
              <a:off x="3984" y="3024"/>
              <a:ext cx="545" cy="544"/>
              <a:chOff x="2562" y="2387"/>
              <a:chExt cx="545" cy="544"/>
            </a:xfrm>
          </p:grpSpPr>
          <p:sp>
            <p:nvSpPr>
              <p:cNvPr id="488488" name="Rectangle 40"/>
              <p:cNvSpPr>
                <a:spLocks noChangeArrowheads="1"/>
              </p:cNvSpPr>
              <p:nvPr/>
            </p:nvSpPr>
            <p:spPr bwMode="auto">
              <a:xfrm>
                <a:off x="2744" y="2387"/>
                <a:ext cx="182" cy="18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8489" name="Rectangle 41"/>
              <p:cNvSpPr>
                <a:spLocks noChangeArrowheads="1"/>
              </p:cNvSpPr>
              <p:nvPr/>
            </p:nvSpPr>
            <p:spPr bwMode="auto">
              <a:xfrm>
                <a:off x="2925" y="2387"/>
                <a:ext cx="182" cy="181"/>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8490" name="Rectangle 42"/>
              <p:cNvSpPr>
                <a:spLocks noChangeArrowheads="1"/>
              </p:cNvSpPr>
              <p:nvPr/>
            </p:nvSpPr>
            <p:spPr bwMode="auto">
              <a:xfrm>
                <a:off x="2562" y="2568"/>
                <a:ext cx="182" cy="181"/>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solidFill>
                    <a:schemeClr val="folHlink"/>
                  </a:solidFill>
                  <a:latin typeface="Tahoma" pitchFamily="34" charset="0"/>
                </a:endParaRPr>
              </a:p>
            </p:txBody>
          </p:sp>
          <p:sp>
            <p:nvSpPr>
              <p:cNvPr id="488491" name="Rectangle 43"/>
              <p:cNvSpPr>
                <a:spLocks noChangeArrowheads="1"/>
              </p:cNvSpPr>
              <p:nvPr/>
            </p:nvSpPr>
            <p:spPr bwMode="auto">
              <a:xfrm>
                <a:off x="2925" y="2568"/>
                <a:ext cx="182" cy="181"/>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8492" name="Rectangle 44"/>
              <p:cNvSpPr>
                <a:spLocks noChangeArrowheads="1"/>
              </p:cNvSpPr>
              <p:nvPr/>
            </p:nvSpPr>
            <p:spPr bwMode="auto">
              <a:xfrm>
                <a:off x="2925" y="2749"/>
                <a:ext cx="182" cy="181"/>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8493" name="Rectangle 45"/>
              <p:cNvSpPr>
                <a:spLocks noChangeArrowheads="1"/>
              </p:cNvSpPr>
              <p:nvPr/>
            </p:nvSpPr>
            <p:spPr bwMode="auto">
              <a:xfrm>
                <a:off x="2562" y="2387"/>
                <a:ext cx="182" cy="181"/>
              </a:xfrm>
              <a:prstGeom prst="rect">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8494" name="Rectangle 46"/>
              <p:cNvSpPr>
                <a:spLocks noChangeArrowheads="1"/>
              </p:cNvSpPr>
              <p:nvPr/>
            </p:nvSpPr>
            <p:spPr bwMode="auto">
              <a:xfrm>
                <a:off x="2744" y="2568"/>
                <a:ext cx="182" cy="181"/>
              </a:xfrm>
              <a:prstGeom prst="rect">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8495" name="Rectangle 47"/>
              <p:cNvSpPr>
                <a:spLocks noChangeArrowheads="1"/>
              </p:cNvSpPr>
              <p:nvPr/>
            </p:nvSpPr>
            <p:spPr bwMode="auto">
              <a:xfrm>
                <a:off x="2744" y="2750"/>
                <a:ext cx="182" cy="181"/>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8496" name="Rectangle 48"/>
              <p:cNvSpPr>
                <a:spLocks noChangeArrowheads="1"/>
              </p:cNvSpPr>
              <p:nvPr/>
            </p:nvSpPr>
            <p:spPr bwMode="auto">
              <a:xfrm>
                <a:off x="2562" y="2750"/>
                <a:ext cx="182" cy="181"/>
              </a:xfrm>
              <a:prstGeom prst="rect">
                <a:avLst/>
              </a:prstGeom>
              <a:solidFill>
                <a:srgbClr val="FF33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88497" name="Text Box 49"/>
            <p:cNvSpPr txBox="1">
              <a:spLocks noChangeArrowheads="1"/>
            </p:cNvSpPr>
            <p:nvPr/>
          </p:nvSpPr>
          <p:spPr bwMode="auto">
            <a:xfrm>
              <a:off x="3960" y="2850"/>
              <a:ext cx="64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sz="1400">
                  <a:latin typeface="黑体" pitchFamily="2" charset="-122"/>
                  <a:ea typeface="黑体" pitchFamily="2" charset="-122"/>
                </a:rPr>
                <a:t>3   2   1</a:t>
              </a:r>
            </a:p>
          </p:txBody>
        </p:sp>
        <p:sp>
          <p:nvSpPr>
            <p:cNvPr id="488498" name="Text Box 50"/>
            <p:cNvSpPr txBox="1">
              <a:spLocks noChangeArrowheads="1"/>
            </p:cNvSpPr>
            <p:nvPr/>
          </p:nvSpPr>
          <p:spPr bwMode="auto">
            <a:xfrm>
              <a:off x="3834" y="3000"/>
              <a:ext cx="272" cy="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sz="1400">
                  <a:latin typeface="黑体" pitchFamily="2" charset="-122"/>
                  <a:ea typeface="黑体" pitchFamily="2" charset="-122"/>
                </a:rPr>
                <a:t>1</a:t>
              </a:r>
            </a:p>
            <a:p>
              <a:pPr eaLnBrk="1" hangingPunct="1">
                <a:spcBef>
                  <a:spcPct val="50000"/>
                </a:spcBef>
              </a:pPr>
              <a:r>
                <a:rPr lang="en-US" altLang="zh-CN" sz="1400">
                  <a:latin typeface="黑体" pitchFamily="2" charset="-122"/>
                  <a:ea typeface="黑体" pitchFamily="2" charset="-122"/>
                </a:rPr>
                <a:t>2</a:t>
              </a:r>
            </a:p>
            <a:p>
              <a:pPr eaLnBrk="1" hangingPunct="1">
                <a:spcBef>
                  <a:spcPct val="50000"/>
                </a:spcBef>
              </a:pPr>
              <a:r>
                <a:rPr lang="en-US" altLang="zh-CN" sz="1400">
                  <a:latin typeface="黑体" pitchFamily="2" charset="-122"/>
                  <a:ea typeface="黑体" pitchFamily="2" charset="-122"/>
                </a:rPr>
                <a:t>3</a:t>
              </a:r>
            </a:p>
          </p:txBody>
        </p:sp>
      </p:grpSp>
    </p:spTree>
    <p:extLst>
      <p:ext uri="{BB962C8B-B14F-4D97-AF65-F5344CB8AC3E}">
        <p14:creationId xmlns:p14="http://schemas.microsoft.com/office/powerpoint/2010/main" val="1459574870"/>
      </p:ext>
    </p:extLst>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88451">
                                            <p:txEl>
                                              <p:pRg st="0" end="0"/>
                                            </p:txEl>
                                          </p:spTgt>
                                        </p:tgtEl>
                                        <p:attrNameLst>
                                          <p:attrName>style.visibility</p:attrName>
                                        </p:attrNameLst>
                                      </p:cBhvr>
                                      <p:to>
                                        <p:strVal val="visible"/>
                                      </p:to>
                                    </p:set>
                                    <p:anim calcmode="lin" valueType="num">
                                      <p:cBhvr additive="base">
                                        <p:cTn id="7" dur="500" fill="hold"/>
                                        <p:tgtEl>
                                          <p:spTgt spid="48845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8845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488454"/>
                                        </p:tgtEl>
                                        <p:attrNameLst>
                                          <p:attrName>style.visibility</p:attrName>
                                        </p:attrNameLst>
                                      </p:cBhvr>
                                      <p:to>
                                        <p:strVal val="visible"/>
                                      </p:to>
                                    </p:set>
                                    <p:animEffect transition="in" filter="blinds(horizontal)">
                                      <p:cBhvr>
                                        <p:cTn id="13" dur="500"/>
                                        <p:tgtEl>
                                          <p:spTgt spid="48845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488453"/>
                                        </p:tgtEl>
                                        <p:attrNameLst>
                                          <p:attrName>style.visibility</p:attrName>
                                        </p:attrNameLst>
                                      </p:cBhvr>
                                      <p:to>
                                        <p:strVal val="visible"/>
                                      </p:to>
                                    </p:set>
                                    <p:animEffect transition="in" filter="blinds(horizontal)">
                                      <p:cBhvr>
                                        <p:cTn id="18" dur="500"/>
                                        <p:tgtEl>
                                          <p:spTgt spid="48845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488467"/>
                                        </p:tgtEl>
                                        <p:attrNameLst>
                                          <p:attrName>style.visibility</p:attrName>
                                        </p:attrNameLst>
                                      </p:cBhvr>
                                      <p:to>
                                        <p:strVal val="visible"/>
                                      </p:to>
                                    </p:set>
                                    <p:animEffect transition="in" filter="blinds(horizontal)">
                                      <p:cBhvr>
                                        <p:cTn id="23" dur="500"/>
                                        <p:tgtEl>
                                          <p:spTgt spid="488467"/>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488483"/>
                                        </p:tgtEl>
                                        <p:attrNameLst>
                                          <p:attrName>style.visibility</p:attrName>
                                        </p:attrNameLst>
                                      </p:cBhvr>
                                      <p:to>
                                        <p:strVal val="visible"/>
                                      </p:to>
                                    </p:set>
                                    <p:animEffect transition="in" filter="blinds(horizontal)">
                                      <p:cBhvr>
                                        <p:cTn id="28" dur="500"/>
                                        <p:tgtEl>
                                          <p:spTgt spid="488483"/>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nodeType="clickEffect">
                                  <p:stCondLst>
                                    <p:cond delay="0"/>
                                  </p:stCondLst>
                                  <p:childTnLst>
                                    <p:set>
                                      <p:cBhvr>
                                        <p:cTn id="32" dur="1" fill="hold">
                                          <p:stCondLst>
                                            <p:cond delay="0"/>
                                          </p:stCondLst>
                                        </p:cTn>
                                        <p:tgtEl>
                                          <p:spTgt spid="488486"/>
                                        </p:tgtEl>
                                        <p:attrNameLst>
                                          <p:attrName>style.visibility</p:attrName>
                                        </p:attrNameLst>
                                      </p:cBhvr>
                                      <p:to>
                                        <p:strVal val="visible"/>
                                      </p:to>
                                    </p:set>
                                    <p:animEffect transition="in" filter="blinds(horizontal)">
                                      <p:cBhvr>
                                        <p:cTn id="33" dur="500"/>
                                        <p:tgtEl>
                                          <p:spTgt spid="488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8451" grpId="0" build="p" autoUpdateAnimBg="0"/>
      <p:bldP spid="488453"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9474" name="Rectangle 2"/>
          <p:cNvSpPr>
            <a:spLocks noGrp="1" noChangeArrowheads="1"/>
          </p:cNvSpPr>
          <p:nvPr>
            <p:ph type="title"/>
          </p:nvPr>
        </p:nvSpPr>
        <p:spPr>
          <a:xfrm>
            <a:off x="611188" y="549275"/>
            <a:ext cx="5954712" cy="712788"/>
          </a:xfrm>
        </p:spPr>
        <p:txBody>
          <a:bodyPr/>
          <a:lstStyle/>
          <a:p>
            <a:r>
              <a:rPr lang="zh-CN" altLang="en-US" sz="3200" i="0">
                <a:latin typeface="黑体" pitchFamily="2" charset="-122"/>
                <a:ea typeface="黑体" pitchFamily="2" charset="-122"/>
              </a:rPr>
              <a:t>图像的垂直镜像</a:t>
            </a:r>
          </a:p>
        </p:txBody>
      </p:sp>
      <p:sp>
        <p:nvSpPr>
          <p:cNvPr id="489475" name="Rectangle 3"/>
          <p:cNvSpPr>
            <a:spLocks noGrp="1" noChangeArrowheads="1"/>
          </p:cNvSpPr>
          <p:nvPr>
            <p:ph type="body" sz="half" idx="1"/>
          </p:nvPr>
        </p:nvSpPr>
        <p:spPr>
          <a:xfrm>
            <a:off x="755650" y="2133600"/>
            <a:ext cx="7632700" cy="1079500"/>
          </a:xfrm>
        </p:spPr>
        <p:txBody>
          <a:bodyPr/>
          <a:lstStyle/>
          <a:p>
            <a:pPr marL="609600" indent="-609600"/>
            <a:r>
              <a:rPr lang="zh-CN" altLang="en-US" sz="2800" b="1">
                <a:latin typeface="华文细黑" pitchFamily="2" charset="-122"/>
                <a:ea typeface="华文细黑" pitchFamily="2" charset="-122"/>
              </a:rPr>
              <a:t>垂直镜像计算公式如下（图像大小为</a:t>
            </a:r>
            <a:r>
              <a:rPr lang="en-US" altLang="zh-CN" sz="2800" b="1">
                <a:latin typeface="华文细黑" pitchFamily="2" charset="-122"/>
                <a:ea typeface="华文细黑" pitchFamily="2" charset="-122"/>
              </a:rPr>
              <a:t>M*N</a:t>
            </a:r>
            <a:r>
              <a:rPr lang="zh-CN" altLang="en-US" sz="2800">
                <a:ea typeface="黑体" pitchFamily="2" charset="-122"/>
              </a:rPr>
              <a:t>）</a:t>
            </a:r>
            <a:r>
              <a:rPr lang="zh-CN" altLang="en-US"/>
              <a:t>    </a:t>
            </a:r>
          </a:p>
        </p:txBody>
      </p:sp>
      <p:graphicFrame>
        <p:nvGraphicFramePr>
          <p:cNvPr id="489482" name="Object 10"/>
          <p:cNvGraphicFramePr>
            <a:graphicFrameLocks noGrp="1" noChangeAspect="1"/>
          </p:cNvGraphicFramePr>
          <p:nvPr>
            <p:ph sz="quarter" idx="2"/>
          </p:nvPr>
        </p:nvGraphicFramePr>
        <p:xfrm>
          <a:off x="2484438" y="2924175"/>
          <a:ext cx="2735262" cy="955675"/>
        </p:xfrm>
        <a:graphic>
          <a:graphicData uri="http://schemas.openxmlformats.org/presentationml/2006/ole">
            <mc:AlternateContent xmlns:mc="http://schemas.openxmlformats.org/markup-compatibility/2006">
              <mc:Choice xmlns:v="urn:schemas-microsoft-com:vml" Requires="v">
                <p:oleObj spid="_x0000_s20568" name="Equation" r:id="rId4" imgW="1307880" imgH="457200" progId="Equation.DSMT4">
                  <p:embed/>
                </p:oleObj>
              </mc:Choice>
              <mc:Fallback>
                <p:oleObj name="Equation" r:id="rId4" imgW="1307880" imgH="457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4438" y="2924175"/>
                        <a:ext cx="2735262" cy="955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9477" name="Rectangle 5"/>
          <p:cNvSpPr>
            <a:spLocks noChangeArrowheads="1"/>
          </p:cNvSpPr>
          <p:nvPr/>
        </p:nvSpPr>
        <p:spPr bwMode="auto">
          <a:xfrm>
            <a:off x="827088" y="4076700"/>
            <a:ext cx="7632700" cy="86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609600" indent="-609600">
              <a:lnSpc>
                <a:spcPct val="120000"/>
              </a:lnSpc>
              <a:spcBef>
                <a:spcPct val="20000"/>
              </a:spcBef>
              <a:buClr>
                <a:schemeClr val="accent2"/>
              </a:buClr>
              <a:buSzPct val="90000"/>
              <a:buFont typeface="Wingdings" pitchFamily="2" charset="2"/>
              <a:buChar char="l"/>
            </a:pPr>
            <a:r>
              <a:rPr lang="zh-CN" altLang="en-US" sz="2400" b="1">
                <a:latin typeface="华文细黑" pitchFamily="2" charset="-122"/>
                <a:ea typeface="华文细黑" pitchFamily="2" charset="-122"/>
              </a:rPr>
              <a:t>因为表示图像的矩阵坐标不能为负，因此需要在进行镜像计算之后，再进行坐标的平移。</a:t>
            </a:r>
            <a:endParaRPr lang="zh-CN" altLang="en-US" sz="3200">
              <a:latin typeface="宋体" charset="-122"/>
              <a:ea typeface="华文细黑" pitchFamily="2" charset="-122"/>
            </a:endParaRPr>
          </a:p>
        </p:txBody>
      </p:sp>
      <p:grpSp>
        <p:nvGrpSpPr>
          <p:cNvPr id="489486" name="Group 14"/>
          <p:cNvGrpSpPr>
            <a:grpSpLocks/>
          </p:cNvGrpSpPr>
          <p:nvPr/>
        </p:nvGrpSpPr>
        <p:grpSpPr bwMode="auto">
          <a:xfrm>
            <a:off x="2268538" y="5229225"/>
            <a:ext cx="4968875" cy="862013"/>
            <a:chOff x="1429" y="3294"/>
            <a:chExt cx="3130" cy="543"/>
          </a:xfrm>
        </p:grpSpPr>
        <p:graphicFrame>
          <p:nvGraphicFramePr>
            <p:cNvPr id="489483" name="Object 11"/>
            <p:cNvGraphicFramePr>
              <a:graphicFrameLocks noChangeAspect="1"/>
            </p:cNvGraphicFramePr>
            <p:nvPr/>
          </p:nvGraphicFramePr>
          <p:xfrm>
            <a:off x="1429" y="3294"/>
            <a:ext cx="2067" cy="543"/>
          </p:xfrm>
          <a:graphic>
            <a:graphicData uri="http://schemas.openxmlformats.org/presentationml/2006/ole">
              <mc:AlternateContent xmlns:mc="http://schemas.openxmlformats.org/markup-compatibility/2006">
                <mc:Choice xmlns:v="urn:schemas-microsoft-com:vml" Requires="v">
                  <p:oleObj spid="_x0000_s20569" name="Equation" r:id="rId6" imgW="1739880" imgH="457200" progId="Equation.DSMT4">
                    <p:embed/>
                  </p:oleObj>
                </mc:Choice>
                <mc:Fallback>
                  <p:oleObj name="Equation" r:id="rId6" imgW="1739880" imgH="4572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29" y="3294"/>
                          <a:ext cx="2067" cy="5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9485" name="Text Box 13"/>
            <p:cNvSpPr txBox="1">
              <a:spLocks noChangeArrowheads="1"/>
            </p:cNvSpPr>
            <p:nvPr/>
          </p:nvSpPr>
          <p:spPr bwMode="auto">
            <a:xfrm>
              <a:off x="3334" y="3566"/>
              <a:ext cx="122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a:t>（坐标平移）</a:t>
              </a:r>
            </a:p>
          </p:txBody>
        </p:sp>
      </p:grpSp>
    </p:spTree>
    <p:extLst>
      <p:ext uri="{BB962C8B-B14F-4D97-AF65-F5344CB8AC3E}">
        <p14:creationId xmlns:p14="http://schemas.microsoft.com/office/powerpoint/2010/main" val="3177261763"/>
      </p:ext>
    </p:extLst>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89475">
                                            <p:txEl>
                                              <p:pRg st="0" end="0"/>
                                            </p:txEl>
                                          </p:spTgt>
                                        </p:tgtEl>
                                        <p:attrNameLst>
                                          <p:attrName>style.visibility</p:attrName>
                                        </p:attrNameLst>
                                      </p:cBhvr>
                                      <p:to>
                                        <p:strVal val="visible"/>
                                      </p:to>
                                    </p:set>
                                    <p:anim calcmode="lin" valueType="num">
                                      <p:cBhvr additive="base">
                                        <p:cTn id="7" dur="500" fill="hold"/>
                                        <p:tgtEl>
                                          <p:spTgt spid="48947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8947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489482"/>
                                        </p:tgtEl>
                                        <p:attrNameLst>
                                          <p:attrName>style.visibility</p:attrName>
                                        </p:attrNameLst>
                                      </p:cBhvr>
                                      <p:to>
                                        <p:strVal val="visible"/>
                                      </p:to>
                                    </p:set>
                                    <p:anim calcmode="lin" valueType="num">
                                      <p:cBhvr additive="base">
                                        <p:cTn id="13" dur="500" fill="hold"/>
                                        <p:tgtEl>
                                          <p:spTgt spid="489482"/>
                                        </p:tgtEl>
                                        <p:attrNameLst>
                                          <p:attrName>ppt_x</p:attrName>
                                        </p:attrNameLst>
                                      </p:cBhvr>
                                      <p:tavLst>
                                        <p:tav tm="0">
                                          <p:val>
                                            <p:strVal val="0-#ppt_w/2"/>
                                          </p:val>
                                        </p:tav>
                                        <p:tav tm="100000">
                                          <p:val>
                                            <p:strVal val="#ppt_x"/>
                                          </p:val>
                                        </p:tav>
                                      </p:tavLst>
                                    </p:anim>
                                    <p:anim calcmode="lin" valueType="num">
                                      <p:cBhvr additive="base">
                                        <p:cTn id="14" dur="500" fill="hold"/>
                                        <p:tgtEl>
                                          <p:spTgt spid="48948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89477">
                                            <p:txEl>
                                              <p:pRg st="0" end="0"/>
                                            </p:txEl>
                                          </p:spTgt>
                                        </p:tgtEl>
                                        <p:attrNameLst>
                                          <p:attrName>style.visibility</p:attrName>
                                        </p:attrNameLst>
                                      </p:cBhvr>
                                      <p:to>
                                        <p:strVal val="visible"/>
                                      </p:to>
                                    </p:set>
                                    <p:anim calcmode="lin" valueType="num">
                                      <p:cBhvr additive="base">
                                        <p:cTn id="19" dur="500" fill="hold"/>
                                        <p:tgtEl>
                                          <p:spTgt spid="489477">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8947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489486"/>
                                        </p:tgtEl>
                                        <p:attrNameLst>
                                          <p:attrName>style.visibility</p:attrName>
                                        </p:attrNameLst>
                                      </p:cBhvr>
                                      <p:to>
                                        <p:strVal val="visible"/>
                                      </p:to>
                                    </p:set>
                                    <p:animEffect transition="in" filter="blinds(horizontal)">
                                      <p:cBhvr>
                                        <p:cTn id="25" dur="500"/>
                                        <p:tgtEl>
                                          <p:spTgt spid="489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475" grpId="0" build="p" autoUpdateAnimBg="0"/>
      <p:bldP spid="489477"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0498" name="Rectangle 2"/>
          <p:cNvSpPr>
            <a:spLocks noGrp="1" noChangeArrowheads="1"/>
          </p:cNvSpPr>
          <p:nvPr>
            <p:ph type="title"/>
          </p:nvPr>
        </p:nvSpPr>
        <p:spPr>
          <a:xfrm>
            <a:off x="611188" y="549275"/>
            <a:ext cx="5954712" cy="712788"/>
          </a:xfrm>
        </p:spPr>
        <p:txBody>
          <a:bodyPr/>
          <a:lstStyle/>
          <a:p>
            <a:r>
              <a:rPr lang="zh-CN" altLang="en-US" sz="3200" i="0">
                <a:latin typeface="黑体" pitchFamily="2" charset="-122"/>
                <a:ea typeface="黑体" pitchFamily="2" charset="-122"/>
              </a:rPr>
              <a:t>图像的垂直镜像</a:t>
            </a:r>
          </a:p>
        </p:txBody>
      </p:sp>
      <p:sp>
        <p:nvSpPr>
          <p:cNvPr id="490499" name="Rectangle 3"/>
          <p:cNvSpPr>
            <a:spLocks noGrp="1" noChangeArrowheads="1"/>
          </p:cNvSpPr>
          <p:nvPr>
            <p:ph type="body" sz="half" idx="1"/>
          </p:nvPr>
        </p:nvSpPr>
        <p:spPr>
          <a:xfrm>
            <a:off x="900113" y="2060848"/>
            <a:ext cx="7488237" cy="863600"/>
          </a:xfrm>
        </p:spPr>
        <p:txBody>
          <a:bodyPr/>
          <a:lstStyle/>
          <a:p>
            <a:pPr marL="609600" indent="-609600">
              <a:buFont typeface="Wingdings" pitchFamily="2" charset="2"/>
              <a:buNone/>
            </a:pPr>
            <a:r>
              <a:rPr lang="zh-CN" altLang="en-US" sz="2800">
                <a:ea typeface="黑体" pitchFamily="2" charset="-122"/>
              </a:rPr>
              <a:t>示例：</a:t>
            </a:r>
            <a:endParaRPr lang="zh-CN" altLang="en-US"/>
          </a:p>
        </p:txBody>
      </p:sp>
      <p:sp>
        <p:nvSpPr>
          <p:cNvPr id="490543" name="AutoShape 47"/>
          <p:cNvSpPr>
            <a:spLocks noChangeArrowheads="1"/>
          </p:cNvSpPr>
          <p:nvPr/>
        </p:nvSpPr>
        <p:spPr bwMode="auto">
          <a:xfrm>
            <a:off x="2667000" y="4059510"/>
            <a:ext cx="647700" cy="431800"/>
          </a:xfrm>
          <a:prstGeom prst="rightArrow">
            <a:avLst>
              <a:gd name="adj1" fmla="val 50000"/>
              <a:gd name="adj2" fmla="val 37500"/>
            </a:avLst>
          </a:prstGeom>
          <a:solidFill>
            <a:srgbClr val="6600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90544" name="Group 48"/>
          <p:cNvGrpSpPr>
            <a:grpSpLocks/>
          </p:cNvGrpSpPr>
          <p:nvPr/>
        </p:nvGrpSpPr>
        <p:grpSpPr bwMode="auto">
          <a:xfrm>
            <a:off x="762000" y="3526110"/>
            <a:ext cx="1584325" cy="1230313"/>
            <a:chOff x="385" y="2478"/>
            <a:chExt cx="998" cy="775"/>
          </a:xfrm>
        </p:grpSpPr>
        <p:grpSp>
          <p:nvGrpSpPr>
            <p:cNvPr id="490545" name="Group 49"/>
            <p:cNvGrpSpPr>
              <a:grpSpLocks/>
            </p:cNvGrpSpPr>
            <p:nvPr/>
          </p:nvGrpSpPr>
          <p:grpSpPr bwMode="auto">
            <a:xfrm>
              <a:off x="657" y="2659"/>
              <a:ext cx="545" cy="544"/>
              <a:chOff x="930" y="2478"/>
              <a:chExt cx="545" cy="544"/>
            </a:xfrm>
          </p:grpSpPr>
          <p:sp>
            <p:nvSpPr>
              <p:cNvPr id="490546" name="Rectangle 50"/>
              <p:cNvSpPr>
                <a:spLocks noChangeArrowheads="1"/>
              </p:cNvSpPr>
              <p:nvPr/>
            </p:nvSpPr>
            <p:spPr bwMode="auto">
              <a:xfrm>
                <a:off x="1111" y="2478"/>
                <a:ext cx="182" cy="18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0547" name="Rectangle 51"/>
              <p:cNvSpPr>
                <a:spLocks noChangeArrowheads="1"/>
              </p:cNvSpPr>
              <p:nvPr/>
            </p:nvSpPr>
            <p:spPr bwMode="auto">
              <a:xfrm>
                <a:off x="930" y="2478"/>
                <a:ext cx="182" cy="181"/>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0548" name="Rectangle 52"/>
              <p:cNvSpPr>
                <a:spLocks noChangeArrowheads="1"/>
              </p:cNvSpPr>
              <p:nvPr/>
            </p:nvSpPr>
            <p:spPr bwMode="auto">
              <a:xfrm>
                <a:off x="1292" y="2659"/>
                <a:ext cx="182" cy="181"/>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solidFill>
                    <a:schemeClr val="folHlink"/>
                  </a:solidFill>
                  <a:latin typeface="Tahoma" pitchFamily="34" charset="0"/>
                </a:endParaRPr>
              </a:p>
            </p:txBody>
          </p:sp>
          <p:sp>
            <p:nvSpPr>
              <p:cNvPr id="490549" name="Rectangle 53"/>
              <p:cNvSpPr>
                <a:spLocks noChangeArrowheads="1"/>
              </p:cNvSpPr>
              <p:nvPr/>
            </p:nvSpPr>
            <p:spPr bwMode="auto">
              <a:xfrm>
                <a:off x="930" y="2659"/>
                <a:ext cx="182" cy="181"/>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0550" name="Rectangle 54"/>
              <p:cNvSpPr>
                <a:spLocks noChangeArrowheads="1"/>
              </p:cNvSpPr>
              <p:nvPr/>
            </p:nvSpPr>
            <p:spPr bwMode="auto">
              <a:xfrm>
                <a:off x="930" y="2840"/>
                <a:ext cx="182" cy="181"/>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0551" name="Rectangle 55"/>
              <p:cNvSpPr>
                <a:spLocks noChangeArrowheads="1"/>
              </p:cNvSpPr>
              <p:nvPr/>
            </p:nvSpPr>
            <p:spPr bwMode="auto">
              <a:xfrm>
                <a:off x="1292" y="2478"/>
                <a:ext cx="182" cy="181"/>
              </a:xfrm>
              <a:prstGeom prst="rect">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0552" name="Rectangle 56"/>
              <p:cNvSpPr>
                <a:spLocks noChangeArrowheads="1"/>
              </p:cNvSpPr>
              <p:nvPr/>
            </p:nvSpPr>
            <p:spPr bwMode="auto">
              <a:xfrm>
                <a:off x="1111" y="2659"/>
                <a:ext cx="182" cy="181"/>
              </a:xfrm>
              <a:prstGeom prst="rect">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0553" name="Rectangle 57"/>
              <p:cNvSpPr>
                <a:spLocks noChangeArrowheads="1"/>
              </p:cNvSpPr>
              <p:nvPr/>
            </p:nvSpPr>
            <p:spPr bwMode="auto">
              <a:xfrm>
                <a:off x="1112" y="2841"/>
                <a:ext cx="182" cy="181"/>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0554" name="Rectangle 58"/>
              <p:cNvSpPr>
                <a:spLocks noChangeArrowheads="1"/>
              </p:cNvSpPr>
              <p:nvPr/>
            </p:nvSpPr>
            <p:spPr bwMode="auto">
              <a:xfrm>
                <a:off x="1293" y="2841"/>
                <a:ext cx="182" cy="181"/>
              </a:xfrm>
              <a:prstGeom prst="rect">
                <a:avLst/>
              </a:prstGeom>
              <a:solidFill>
                <a:srgbClr val="FF33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90555" name="Text Box 59"/>
            <p:cNvSpPr txBox="1">
              <a:spLocks noChangeArrowheads="1"/>
            </p:cNvSpPr>
            <p:nvPr/>
          </p:nvSpPr>
          <p:spPr bwMode="auto">
            <a:xfrm>
              <a:off x="612" y="2478"/>
              <a:ext cx="771"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sz="1400">
                  <a:latin typeface="Tahoma" pitchFamily="34" charset="0"/>
                  <a:ea typeface="黑体" pitchFamily="2" charset="-122"/>
                </a:rPr>
                <a:t>1    2    3</a:t>
              </a:r>
            </a:p>
          </p:txBody>
        </p:sp>
        <p:sp>
          <p:nvSpPr>
            <p:cNvPr id="490556" name="Text Box 60"/>
            <p:cNvSpPr txBox="1">
              <a:spLocks noChangeArrowheads="1"/>
            </p:cNvSpPr>
            <p:nvPr/>
          </p:nvSpPr>
          <p:spPr bwMode="auto">
            <a:xfrm>
              <a:off x="385" y="2704"/>
              <a:ext cx="31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endParaRPr lang="zh-CN" altLang="zh-CN">
                <a:latin typeface="Tahoma" pitchFamily="34" charset="0"/>
              </a:endParaRPr>
            </a:p>
          </p:txBody>
        </p:sp>
        <p:sp>
          <p:nvSpPr>
            <p:cNvPr id="490557" name="Text Box 61"/>
            <p:cNvSpPr txBox="1">
              <a:spLocks noChangeArrowheads="1"/>
            </p:cNvSpPr>
            <p:nvPr/>
          </p:nvSpPr>
          <p:spPr bwMode="auto">
            <a:xfrm>
              <a:off x="503" y="2659"/>
              <a:ext cx="200" cy="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sz="1400">
                  <a:latin typeface="Tahoma" pitchFamily="34" charset="0"/>
                  <a:ea typeface="黑体" pitchFamily="2" charset="-122"/>
                </a:rPr>
                <a:t>1   </a:t>
              </a:r>
            </a:p>
            <a:p>
              <a:pPr eaLnBrk="1" hangingPunct="1">
                <a:spcBef>
                  <a:spcPct val="50000"/>
                </a:spcBef>
              </a:pPr>
              <a:r>
                <a:rPr lang="en-US" altLang="zh-CN" sz="1400">
                  <a:latin typeface="Tahoma" pitchFamily="34" charset="0"/>
                  <a:ea typeface="黑体" pitchFamily="2" charset="-122"/>
                </a:rPr>
                <a:t>2 </a:t>
              </a:r>
            </a:p>
            <a:p>
              <a:pPr eaLnBrk="1" hangingPunct="1">
                <a:spcBef>
                  <a:spcPct val="50000"/>
                </a:spcBef>
              </a:pPr>
              <a:r>
                <a:rPr lang="en-US" altLang="zh-CN" sz="1400">
                  <a:latin typeface="Tahoma" pitchFamily="34" charset="0"/>
                  <a:ea typeface="黑体" pitchFamily="2" charset="-122"/>
                </a:rPr>
                <a:t>3</a:t>
              </a:r>
            </a:p>
          </p:txBody>
        </p:sp>
      </p:grpSp>
      <p:grpSp>
        <p:nvGrpSpPr>
          <p:cNvPr id="490558" name="Group 62"/>
          <p:cNvGrpSpPr>
            <a:grpSpLocks/>
          </p:cNvGrpSpPr>
          <p:nvPr/>
        </p:nvGrpSpPr>
        <p:grpSpPr bwMode="auto">
          <a:xfrm>
            <a:off x="3733800" y="3526110"/>
            <a:ext cx="1497013" cy="1187450"/>
            <a:chOff x="1909" y="2478"/>
            <a:chExt cx="943" cy="748"/>
          </a:xfrm>
        </p:grpSpPr>
        <p:grpSp>
          <p:nvGrpSpPr>
            <p:cNvPr id="490559" name="Group 63"/>
            <p:cNvGrpSpPr>
              <a:grpSpLocks/>
            </p:cNvGrpSpPr>
            <p:nvPr/>
          </p:nvGrpSpPr>
          <p:grpSpPr bwMode="auto">
            <a:xfrm>
              <a:off x="2109" y="2659"/>
              <a:ext cx="545" cy="544"/>
              <a:chOff x="930" y="2478"/>
              <a:chExt cx="545" cy="544"/>
            </a:xfrm>
          </p:grpSpPr>
          <p:sp>
            <p:nvSpPr>
              <p:cNvPr id="490560" name="Rectangle 64"/>
              <p:cNvSpPr>
                <a:spLocks noChangeArrowheads="1"/>
              </p:cNvSpPr>
              <p:nvPr/>
            </p:nvSpPr>
            <p:spPr bwMode="auto">
              <a:xfrm>
                <a:off x="1111" y="2478"/>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0561" name="Rectangle 65"/>
              <p:cNvSpPr>
                <a:spLocks noChangeArrowheads="1"/>
              </p:cNvSpPr>
              <p:nvPr/>
            </p:nvSpPr>
            <p:spPr bwMode="auto">
              <a:xfrm>
                <a:off x="930" y="2478"/>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0562" name="Rectangle 66"/>
              <p:cNvSpPr>
                <a:spLocks noChangeArrowheads="1"/>
              </p:cNvSpPr>
              <p:nvPr/>
            </p:nvSpPr>
            <p:spPr bwMode="auto">
              <a:xfrm>
                <a:off x="1292" y="2659"/>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solidFill>
                    <a:schemeClr val="folHlink"/>
                  </a:solidFill>
                  <a:latin typeface="Tahoma" pitchFamily="34" charset="0"/>
                </a:endParaRPr>
              </a:p>
            </p:txBody>
          </p:sp>
          <p:sp>
            <p:nvSpPr>
              <p:cNvPr id="490563" name="Rectangle 67"/>
              <p:cNvSpPr>
                <a:spLocks noChangeArrowheads="1"/>
              </p:cNvSpPr>
              <p:nvPr/>
            </p:nvSpPr>
            <p:spPr bwMode="auto">
              <a:xfrm>
                <a:off x="930" y="2659"/>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0564" name="Rectangle 68"/>
              <p:cNvSpPr>
                <a:spLocks noChangeArrowheads="1"/>
              </p:cNvSpPr>
              <p:nvPr/>
            </p:nvSpPr>
            <p:spPr bwMode="auto">
              <a:xfrm>
                <a:off x="930" y="2840"/>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0565" name="Rectangle 69"/>
              <p:cNvSpPr>
                <a:spLocks noChangeArrowheads="1"/>
              </p:cNvSpPr>
              <p:nvPr/>
            </p:nvSpPr>
            <p:spPr bwMode="auto">
              <a:xfrm>
                <a:off x="1292" y="2478"/>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0566" name="Rectangle 70"/>
              <p:cNvSpPr>
                <a:spLocks noChangeArrowheads="1"/>
              </p:cNvSpPr>
              <p:nvPr/>
            </p:nvSpPr>
            <p:spPr bwMode="auto">
              <a:xfrm>
                <a:off x="1111" y="2659"/>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0567" name="Rectangle 71"/>
              <p:cNvSpPr>
                <a:spLocks noChangeArrowheads="1"/>
              </p:cNvSpPr>
              <p:nvPr/>
            </p:nvSpPr>
            <p:spPr bwMode="auto">
              <a:xfrm>
                <a:off x="1112" y="2841"/>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0568" name="Rectangle 72"/>
              <p:cNvSpPr>
                <a:spLocks noChangeArrowheads="1"/>
              </p:cNvSpPr>
              <p:nvPr/>
            </p:nvSpPr>
            <p:spPr bwMode="auto">
              <a:xfrm>
                <a:off x="1293" y="2841"/>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90569" name="Text Box 73"/>
            <p:cNvSpPr txBox="1">
              <a:spLocks noChangeArrowheads="1"/>
            </p:cNvSpPr>
            <p:nvPr/>
          </p:nvSpPr>
          <p:spPr bwMode="auto">
            <a:xfrm>
              <a:off x="2081" y="2478"/>
              <a:ext cx="771"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sz="1400">
                  <a:latin typeface="Tahoma" pitchFamily="34" charset="0"/>
                  <a:ea typeface="黑体" pitchFamily="2" charset="-122"/>
                </a:rPr>
                <a:t>1    2    3</a:t>
              </a:r>
            </a:p>
          </p:txBody>
        </p:sp>
        <p:sp>
          <p:nvSpPr>
            <p:cNvPr id="490570" name="Text Box 74"/>
            <p:cNvSpPr txBox="1">
              <a:spLocks noChangeArrowheads="1"/>
            </p:cNvSpPr>
            <p:nvPr/>
          </p:nvSpPr>
          <p:spPr bwMode="auto">
            <a:xfrm>
              <a:off x="1909" y="2632"/>
              <a:ext cx="318" cy="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sz="1400">
                  <a:latin typeface="Tahoma" pitchFamily="34" charset="0"/>
                  <a:ea typeface="黑体" pitchFamily="2" charset="-122"/>
                </a:rPr>
                <a:t>-1   </a:t>
              </a:r>
            </a:p>
            <a:p>
              <a:pPr eaLnBrk="1" hangingPunct="1">
                <a:spcBef>
                  <a:spcPct val="50000"/>
                </a:spcBef>
              </a:pPr>
              <a:r>
                <a:rPr lang="en-US" altLang="zh-CN" sz="1400">
                  <a:latin typeface="Tahoma" pitchFamily="34" charset="0"/>
                  <a:ea typeface="黑体" pitchFamily="2" charset="-122"/>
                </a:rPr>
                <a:t>-2 </a:t>
              </a:r>
            </a:p>
            <a:p>
              <a:pPr eaLnBrk="1" hangingPunct="1">
                <a:spcBef>
                  <a:spcPct val="50000"/>
                </a:spcBef>
              </a:pPr>
              <a:r>
                <a:rPr lang="en-US" altLang="zh-CN" sz="1400">
                  <a:latin typeface="Tahoma" pitchFamily="34" charset="0"/>
                  <a:ea typeface="黑体" pitchFamily="2" charset="-122"/>
                </a:rPr>
                <a:t>-3</a:t>
              </a:r>
            </a:p>
          </p:txBody>
        </p:sp>
      </p:grpSp>
      <p:grpSp>
        <p:nvGrpSpPr>
          <p:cNvPr id="490571" name="Group 75"/>
          <p:cNvGrpSpPr>
            <a:grpSpLocks/>
          </p:cNvGrpSpPr>
          <p:nvPr/>
        </p:nvGrpSpPr>
        <p:grpSpPr bwMode="auto">
          <a:xfrm>
            <a:off x="5562600" y="3830910"/>
            <a:ext cx="754063" cy="719138"/>
            <a:chOff x="3114" y="2523"/>
            <a:chExt cx="475" cy="453"/>
          </a:xfrm>
        </p:grpSpPr>
        <p:sp>
          <p:nvSpPr>
            <p:cNvPr id="490572" name="AutoShape 76"/>
            <p:cNvSpPr>
              <a:spLocks noChangeArrowheads="1"/>
            </p:cNvSpPr>
            <p:nvPr/>
          </p:nvSpPr>
          <p:spPr bwMode="auto">
            <a:xfrm>
              <a:off x="3152" y="2704"/>
              <a:ext cx="408" cy="272"/>
            </a:xfrm>
            <a:prstGeom prst="rightArrow">
              <a:avLst>
                <a:gd name="adj1" fmla="val 50000"/>
                <a:gd name="adj2" fmla="val 37500"/>
              </a:avLst>
            </a:prstGeom>
            <a:solidFill>
              <a:srgbClr val="6600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90573" name="Object 77"/>
            <p:cNvGraphicFramePr>
              <a:graphicFrameLocks noChangeAspect="1"/>
            </p:cNvGraphicFramePr>
            <p:nvPr/>
          </p:nvGraphicFramePr>
          <p:xfrm>
            <a:off x="3114" y="2523"/>
            <a:ext cx="475" cy="184"/>
          </p:xfrm>
          <a:graphic>
            <a:graphicData uri="http://schemas.openxmlformats.org/presentationml/2006/ole">
              <mc:AlternateContent xmlns:mc="http://schemas.openxmlformats.org/markup-compatibility/2006">
                <mc:Choice xmlns:v="urn:schemas-microsoft-com:vml" Requires="v">
                  <p:oleObj spid="_x0000_s21549" name="Equation" r:id="rId4" imgW="431640" imgH="177480" progId="Equation.DSMT4">
                    <p:embed/>
                  </p:oleObj>
                </mc:Choice>
                <mc:Fallback>
                  <p:oleObj name="Equation" r:id="rId4" imgW="431640" imgH="17748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4" y="2523"/>
                          <a:ext cx="475"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490574" name="Group 78"/>
          <p:cNvGrpSpPr>
            <a:grpSpLocks/>
          </p:cNvGrpSpPr>
          <p:nvPr/>
        </p:nvGrpSpPr>
        <p:grpSpPr bwMode="auto">
          <a:xfrm>
            <a:off x="6858000" y="3526110"/>
            <a:ext cx="1276350" cy="1190625"/>
            <a:chOff x="3708" y="2412"/>
            <a:chExt cx="804" cy="750"/>
          </a:xfrm>
        </p:grpSpPr>
        <p:grpSp>
          <p:nvGrpSpPr>
            <p:cNvPr id="490575" name="Group 79"/>
            <p:cNvGrpSpPr>
              <a:grpSpLocks/>
            </p:cNvGrpSpPr>
            <p:nvPr/>
          </p:nvGrpSpPr>
          <p:grpSpPr bwMode="auto">
            <a:xfrm>
              <a:off x="3888" y="2592"/>
              <a:ext cx="545" cy="544"/>
              <a:chOff x="3923" y="2069"/>
              <a:chExt cx="545" cy="544"/>
            </a:xfrm>
          </p:grpSpPr>
          <p:sp>
            <p:nvSpPr>
              <p:cNvPr id="490576" name="Rectangle 80"/>
              <p:cNvSpPr>
                <a:spLocks noChangeArrowheads="1"/>
              </p:cNvSpPr>
              <p:nvPr/>
            </p:nvSpPr>
            <p:spPr bwMode="auto">
              <a:xfrm>
                <a:off x="4105" y="2432"/>
                <a:ext cx="182" cy="18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0577" name="Rectangle 81"/>
              <p:cNvSpPr>
                <a:spLocks noChangeArrowheads="1"/>
              </p:cNvSpPr>
              <p:nvPr/>
            </p:nvSpPr>
            <p:spPr bwMode="auto">
              <a:xfrm>
                <a:off x="3923" y="2432"/>
                <a:ext cx="182" cy="181"/>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0578" name="Rectangle 82"/>
              <p:cNvSpPr>
                <a:spLocks noChangeArrowheads="1"/>
              </p:cNvSpPr>
              <p:nvPr/>
            </p:nvSpPr>
            <p:spPr bwMode="auto">
              <a:xfrm>
                <a:off x="4286" y="2251"/>
                <a:ext cx="182" cy="181"/>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solidFill>
                    <a:schemeClr val="folHlink"/>
                  </a:solidFill>
                  <a:latin typeface="Tahoma" pitchFamily="34" charset="0"/>
                </a:endParaRPr>
              </a:p>
            </p:txBody>
          </p:sp>
          <p:sp>
            <p:nvSpPr>
              <p:cNvPr id="490579" name="Rectangle 83"/>
              <p:cNvSpPr>
                <a:spLocks noChangeArrowheads="1"/>
              </p:cNvSpPr>
              <p:nvPr/>
            </p:nvSpPr>
            <p:spPr bwMode="auto">
              <a:xfrm>
                <a:off x="3923" y="2251"/>
                <a:ext cx="182" cy="181"/>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0580" name="Rectangle 84"/>
              <p:cNvSpPr>
                <a:spLocks noChangeArrowheads="1"/>
              </p:cNvSpPr>
              <p:nvPr/>
            </p:nvSpPr>
            <p:spPr bwMode="auto">
              <a:xfrm>
                <a:off x="3923" y="2069"/>
                <a:ext cx="182" cy="181"/>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0581" name="Rectangle 85"/>
              <p:cNvSpPr>
                <a:spLocks noChangeArrowheads="1"/>
              </p:cNvSpPr>
              <p:nvPr/>
            </p:nvSpPr>
            <p:spPr bwMode="auto">
              <a:xfrm>
                <a:off x="4285" y="2432"/>
                <a:ext cx="182" cy="181"/>
              </a:xfrm>
              <a:prstGeom prst="rect">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0582" name="Rectangle 86"/>
              <p:cNvSpPr>
                <a:spLocks noChangeArrowheads="1"/>
              </p:cNvSpPr>
              <p:nvPr/>
            </p:nvSpPr>
            <p:spPr bwMode="auto">
              <a:xfrm>
                <a:off x="4105" y="2251"/>
                <a:ext cx="182" cy="181"/>
              </a:xfrm>
              <a:prstGeom prst="rect">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0583" name="Rectangle 87"/>
              <p:cNvSpPr>
                <a:spLocks noChangeArrowheads="1"/>
              </p:cNvSpPr>
              <p:nvPr/>
            </p:nvSpPr>
            <p:spPr bwMode="auto">
              <a:xfrm>
                <a:off x="4105" y="2069"/>
                <a:ext cx="182" cy="181"/>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0584" name="Rectangle 88"/>
              <p:cNvSpPr>
                <a:spLocks noChangeArrowheads="1"/>
              </p:cNvSpPr>
              <p:nvPr/>
            </p:nvSpPr>
            <p:spPr bwMode="auto">
              <a:xfrm>
                <a:off x="4286" y="2069"/>
                <a:ext cx="182" cy="181"/>
              </a:xfrm>
              <a:prstGeom prst="rect">
                <a:avLst/>
              </a:prstGeom>
              <a:solidFill>
                <a:srgbClr val="FF33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90585" name="Text Box 89"/>
            <p:cNvSpPr txBox="1">
              <a:spLocks noChangeArrowheads="1"/>
            </p:cNvSpPr>
            <p:nvPr/>
          </p:nvSpPr>
          <p:spPr bwMode="auto">
            <a:xfrm>
              <a:off x="3858" y="2412"/>
              <a:ext cx="654"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sz="1400">
                  <a:latin typeface="Tahoma" pitchFamily="34" charset="0"/>
                  <a:ea typeface="黑体" pitchFamily="2" charset="-122"/>
                </a:rPr>
                <a:t>1    2    3</a:t>
              </a:r>
            </a:p>
          </p:txBody>
        </p:sp>
        <p:sp>
          <p:nvSpPr>
            <p:cNvPr id="490586" name="Text Box 90"/>
            <p:cNvSpPr txBox="1">
              <a:spLocks noChangeArrowheads="1"/>
            </p:cNvSpPr>
            <p:nvPr/>
          </p:nvSpPr>
          <p:spPr bwMode="auto">
            <a:xfrm>
              <a:off x="3708" y="2568"/>
              <a:ext cx="200" cy="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sz="1400">
                  <a:latin typeface="Tahoma" pitchFamily="34" charset="0"/>
                  <a:ea typeface="黑体" pitchFamily="2" charset="-122"/>
                </a:rPr>
                <a:t>3   </a:t>
              </a:r>
            </a:p>
            <a:p>
              <a:pPr eaLnBrk="1" hangingPunct="1">
                <a:spcBef>
                  <a:spcPct val="50000"/>
                </a:spcBef>
              </a:pPr>
              <a:r>
                <a:rPr lang="en-US" altLang="zh-CN" sz="1400">
                  <a:latin typeface="Tahoma" pitchFamily="34" charset="0"/>
                  <a:ea typeface="黑体" pitchFamily="2" charset="-122"/>
                </a:rPr>
                <a:t>2 </a:t>
              </a:r>
            </a:p>
            <a:p>
              <a:pPr eaLnBrk="1" hangingPunct="1">
                <a:spcBef>
                  <a:spcPct val="50000"/>
                </a:spcBef>
              </a:pPr>
              <a:r>
                <a:rPr lang="en-US" altLang="zh-CN" sz="1400">
                  <a:latin typeface="Tahoma" pitchFamily="34" charset="0"/>
                  <a:ea typeface="黑体" pitchFamily="2" charset="-122"/>
                </a:rPr>
                <a:t>1</a:t>
              </a:r>
            </a:p>
          </p:txBody>
        </p:sp>
      </p:grpSp>
    </p:spTree>
    <p:extLst>
      <p:ext uri="{BB962C8B-B14F-4D97-AF65-F5344CB8AC3E}">
        <p14:creationId xmlns:p14="http://schemas.microsoft.com/office/powerpoint/2010/main" val="842485139"/>
      </p:ext>
    </p:extLst>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90499">
                                            <p:txEl>
                                              <p:pRg st="0" end="0"/>
                                            </p:txEl>
                                          </p:spTgt>
                                        </p:tgtEl>
                                        <p:attrNameLst>
                                          <p:attrName>style.visibility</p:attrName>
                                        </p:attrNameLst>
                                      </p:cBhvr>
                                      <p:to>
                                        <p:strVal val="visible"/>
                                      </p:to>
                                    </p:set>
                                    <p:anim calcmode="lin" valueType="num">
                                      <p:cBhvr additive="base">
                                        <p:cTn id="7" dur="500" fill="hold"/>
                                        <p:tgtEl>
                                          <p:spTgt spid="49049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9049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490544"/>
                                        </p:tgtEl>
                                        <p:attrNameLst>
                                          <p:attrName>style.visibility</p:attrName>
                                        </p:attrNameLst>
                                      </p:cBhvr>
                                      <p:to>
                                        <p:strVal val="visible"/>
                                      </p:to>
                                    </p:set>
                                    <p:animEffect transition="in" filter="blinds(horizontal)">
                                      <p:cBhvr>
                                        <p:cTn id="13" dur="500"/>
                                        <p:tgtEl>
                                          <p:spTgt spid="49054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4" presetClass="entr" presetSubtype="0" fill="hold" grpId="0" nodeType="clickEffect">
                                  <p:stCondLst>
                                    <p:cond delay="0"/>
                                  </p:stCondLst>
                                  <p:childTnLst>
                                    <p:set>
                                      <p:cBhvr>
                                        <p:cTn id="17" dur="1" fill="hold">
                                          <p:stCondLst>
                                            <p:cond delay="499"/>
                                          </p:stCondLst>
                                        </p:cTn>
                                        <p:tgtEl>
                                          <p:spTgt spid="490543"/>
                                        </p:tgtEl>
                                        <p:attrNameLst>
                                          <p:attrName>style.visibility</p:attrName>
                                        </p:attrNameLst>
                                      </p:cBhvr>
                                      <p:to>
                                        <p:strVal val="visible"/>
                                      </p:to>
                                    </p:set>
                                    <p:anim to="" calcmode="lin" valueType="num">
                                      <p:cBhvr>
                                        <p:cTn id="18" dur="1" fill="hold"/>
                                        <p:tgtEl>
                                          <p:spTgt spid="490543"/>
                                        </p:tgtEl>
                                        <p:attrNameLst>
                                          <p:attrName/>
                                        </p:attrNameLst>
                                      </p:cBhvr>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490558"/>
                                        </p:tgtEl>
                                        <p:attrNameLst>
                                          <p:attrName>style.visibility</p:attrName>
                                        </p:attrNameLst>
                                      </p:cBhvr>
                                      <p:to>
                                        <p:strVal val="visible"/>
                                      </p:to>
                                    </p:set>
                                    <p:animEffect transition="in" filter="blinds(horizontal)">
                                      <p:cBhvr>
                                        <p:cTn id="23" dur="500"/>
                                        <p:tgtEl>
                                          <p:spTgt spid="49055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490571"/>
                                        </p:tgtEl>
                                        <p:attrNameLst>
                                          <p:attrName>style.visibility</p:attrName>
                                        </p:attrNameLst>
                                      </p:cBhvr>
                                      <p:to>
                                        <p:strVal val="visible"/>
                                      </p:to>
                                    </p:set>
                                    <p:animEffect transition="in" filter="blinds(horizontal)">
                                      <p:cBhvr>
                                        <p:cTn id="28" dur="500"/>
                                        <p:tgtEl>
                                          <p:spTgt spid="490571"/>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nodeType="clickEffect">
                                  <p:stCondLst>
                                    <p:cond delay="0"/>
                                  </p:stCondLst>
                                  <p:childTnLst>
                                    <p:set>
                                      <p:cBhvr>
                                        <p:cTn id="32" dur="1" fill="hold">
                                          <p:stCondLst>
                                            <p:cond delay="0"/>
                                          </p:stCondLst>
                                        </p:cTn>
                                        <p:tgtEl>
                                          <p:spTgt spid="490574"/>
                                        </p:tgtEl>
                                        <p:attrNameLst>
                                          <p:attrName>style.visibility</p:attrName>
                                        </p:attrNameLst>
                                      </p:cBhvr>
                                      <p:to>
                                        <p:strVal val="visible"/>
                                      </p:to>
                                    </p:set>
                                    <p:animEffect transition="in" filter="blinds(horizontal)">
                                      <p:cBhvr>
                                        <p:cTn id="33" dur="500"/>
                                        <p:tgtEl>
                                          <p:spTgt spid="4905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0499" grpId="0" build="p" autoUpdateAnimBg="0"/>
      <p:bldP spid="49054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extBox 2">
            <a:extLst>
              <a:ext uri="{FF2B5EF4-FFF2-40B4-BE49-F238E27FC236}">
                <a16:creationId xmlns:a16="http://schemas.microsoft.com/office/drawing/2014/main" xmlns="" id="{1BF44AA1-0B25-4054-8ABC-9069371E3303}"/>
              </a:ext>
            </a:extLst>
          </p:cNvPr>
          <p:cNvSpPr txBox="1">
            <a:spLocks noChangeArrowheads="1"/>
          </p:cNvSpPr>
          <p:nvPr/>
        </p:nvSpPr>
        <p:spPr bwMode="auto">
          <a:xfrm>
            <a:off x="539750" y="908050"/>
            <a:ext cx="15795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rgbClr val="FFFF00"/>
                </a:solidFill>
                <a:latin typeface="Calibri" panose="020F0502020204030204" pitchFamily="34" charset="0"/>
              </a:rPr>
              <a:t>二、图像镜像</a:t>
            </a:r>
          </a:p>
        </p:txBody>
      </p:sp>
      <p:sp>
        <p:nvSpPr>
          <p:cNvPr id="25604" name="圆角矩形 3">
            <a:extLst>
              <a:ext uri="{FF2B5EF4-FFF2-40B4-BE49-F238E27FC236}">
                <a16:creationId xmlns:a16="http://schemas.microsoft.com/office/drawing/2014/main" xmlns="" id="{2BA83092-043A-46C7-8469-25D890D6564E}"/>
              </a:ext>
            </a:extLst>
          </p:cNvPr>
          <p:cNvSpPr>
            <a:spLocks noChangeArrowheads="1"/>
          </p:cNvSpPr>
          <p:nvPr/>
        </p:nvSpPr>
        <p:spPr bwMode="auto">
          <a:xfrm>
            <a:off x="611188" y="1628775"/>
            <a:ext cx="7921625" cy="1079500"/>
          </a:xfrm>
          <a:prstGeom prst="roundRect">
            <a:avLst>
              <a:gd name="adj" fmla="val 16667"/>
            </a:avLst>
          </a:prstGeom>
          <a:solidFill>
            <a:srgbClr val="FAC090">
              <a:alpha val="70195"/>
            </a:srgbClr>
          </a:solidFill>
          <a:ln w="25400">
            <a:solidFill>
              <a:srgbClr val="385D8A"/>
            </a:solidFill>
            <a:round/>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2400" dirty="0">
              <a:solidFill>
                <a:srgbClr val="0070C0"/>
              </a:solidFill>
              <a:latin typeface="Calibri" panose="020F0502020204030204" pitchFamily="34" charset="0"/>
            </a:endParaRPr>
          </a:p>
          <a:p>
            <a:pPr eaLnBrk="1" hangingPunct="1"/>
            <a:r>
              <a:rPr lang="en-US" altLang="zh-CN" sz="2400" dirty="0">
                <a:solidFill>
                  <a:srgbClr val="FFFF00"/>
                </a:solidFill>
                <a:latin typeface="Calibri" panose="020F0502020204030204" pitchFamily="34" charset="0"/>
              </a:rPr>
              <a:t>B=</a:t>
            </a:r>
            <a:r>
              <a:rPr lang="en-US" altLang="zh-CN" sz="2400" dirty="0" err="1">
                <a:solidFill>
                  <a:srgbClr val="FFFF00"/>
                </a:solidFill>
                <a:latin typeface="Calibri" panose="020F0502020204030204" pitchFamily="34" charset="0"/>
              </a:rPr>
              <a:t>imtransform</a:t>
            </a:r>
            <a:r>
              <a:rPr lang="en-US" altLang="zh-CN" sz="2400" dirty="0">
                <a:solidFill>
                  <a:srgbClr val="FFFF00"/>
                </a:solidFill>
                <a:latin typeface="Calibri" panose="020F0502020204030204" pitchFamily="34" charset="0"/>
              </a:rPr>
              <a:t>(</a:t>
            </a:r>
            <a:r>
              <a:rPr lang="en-US" altLang="zh-CN" sz="2400" dirty="0" err="1">
                <a:solidFill>
                  <a:srgbClr val="FFFF00"/>
                </a:solidFill>
                <a:latin typeface="Calibri" panose="020F0502020204030204" pitchFamily="34" charset="0"/>
              </a:rPr>
              <a:t>A,TFORM,method</a:t>
            </a:r>
            <a:r>
              <a:rPr lang="en-US" altLang="zh-CN" sz="2400" dirty="0">
                <a:solidFill>
                  <a:srgbClr val="FFFF00"/>
                </a:solidFill>
                <a:latin typeface="Calibri" panose="020F0502020204030204" pitchFamily="34" charset="0"/>
              </a:rPr>
              <a:t>);</a:t>
            </a:r>
          </a:p>
          <a:p>
            <a:pPr eaLnBrk="1" hangingPunct="1"/>
            <a:r>
              <a:rPr lang="en-US" altLang="zh-CN" sz="2400" dirty="0">
                <a:solidFill>
                  <a:srgbClr val="FFFF00"/>
                </a:solidFill>
                <a:latin typeface="Calibri" panose="020F0502020204030204" pitchFamily="34" charset="0"/>
              </a:rPr>
              <a:t>TFORM=</a:t>
            </a:r>
            <a:r>
              <a:rPr lang="en-US" altLang="zh-CN" sz="2400" dirty="0" err="1">
                <a:solidFill>
                  <a:srgbClr val="FFFF00"/>
                </a:solidFill>
                <a:latin typeface="Calibri" panose="020F0502020204030204" pitchFamily="34" charset="0"/>
              </a:rPr>
              <a:t>makeform</a:t>
            </a:r>
            <a:r>
              <a:rPr lang="en-US" altLang="zh-CN" sz="2400" dirty="0">
                <a:solidFill>
                  <a:srgbClr val="FFFF00"/>
                </a:solidFill>
                <a:latin typeface="Calibri" panose="020F0502020204030204" pitchFamily="34" charset="0"/>
              </a:rPr>
              <a:t>(</a:t>
            </a:r>
            <a:r>
              <a:rPr lang="en-US" altLang="zh-CN" sz="2400" dirty="0" err="1">
                <a:solidFill>
                  <a:srgbClr val="FFFF00"/>
                </a:solidFill>
                <a:latin typeface="Calibri" panose="020F0502020204030204" pitchFamily="34" charset="0"/>
              </a:rPr>
              <a:t>transformtype,Matrix</a:t>
            </a:r>
            <a:r>
              <a:rPr lang="en-US" altLang="zh-CN" sz="2400" dirty="0">
                <a:solidFill>
                  <a:srgbClr val="FFFF00"/>
                </a:solidFill>
                <a:latin typeface="Calibri" panose="020F0502020204030204" pitchFamily="34" charset="0"/>
              </a:rPr>
              <a:t>);%</a:t>
            </a:r>
            <a:r>
              <a:rPr lang="zh-CN" altLang="en-US" sz="2400" dirty="0">
                <a:solidFill>
                  <a:srgbClr val="FFFF00"/>
                </a:solidFill>
                <a:latin typeface="Calibri" panose="020F0502020204030204" pitchFamily="34" charset="0"/>
              </a:rPr>
              <a:t>空间变换结构</a:t>
            </a:r>
            <a:endParaRPr lang="en-US" altLang="zh-CN" sz="2400" dirty="0">
              <a:solidFill>
                <a:srgbClr val="FFFF00"/>
              </a:solidFill>
              <a:latin typeface="Calibri" panose="020F0502020204030204" pitchFamily="34" charset="0"/>
            </a:endParaRPr>
          </a:p>
          <a:p>
            <a:pPr algn="ctr" eaLnBrk="1" hangingPunct="1"/>
            <a:endParaRPr lang="zh-CN" altLang="en-US" sz="2400" dirty="0">
              <a:solidFill>
                <a:srgbClr val="0070C0"/>
              </a:solidFill>
              <a:latin typeface="Calibri" panose="020F0502020204030204" pitchFamily="34" charset="0"/>
            </a:endParaRPr>
          </a:p>
        </p:txBody>
      </p:sp>
      <p:graphicFrame>
        <p:nvGraphicFramePr>
          <p:cNvPr id="25605" name="Group 5">
            <a:extLst>
              <a:ext uri="{FF2B5EF4-FFF2-40B4-BE49-F238E27FC236}">
                <a16:creationId xmlns:a16="http://schemas.microsoft.com/office/drawing/2014/main" xmlns="" id="{7021F93E-3756-4B68-8476-2DFAB5E27B25}"/>
              </a:ext>
            </a:extLst>
          </p:cNvPr>
          <p:cNvGraphicFramePr>
            <a:graphicFrameLocks noGrp="1"/>
          </p:cNvGraphicFramePr>
          <p:nvPr>
            <p:extLst>
              <p:ext uri="{D42A27DB-BD31-4B8C-83A1-F6EECF244321}">
                <p14:modId xmlns:p14="http://schemas.microsoft.com/office/powerpoint/2010/main" val="2158870930"/>
              </p:ext>
            </p:extLst>
          </p:nvPr>
        </p:nvGraphicFramePr>
        <p:xfrm>
          <a:off x="1258888" y="3141663"/>
          <a:ext cx="6096000" cy="1478079"/>
        </p:xfrm>
        <a:graphic>
          <a:graphicData uri="http://schemas.openxmlformats.org/drawingml/2006/table">
            <a:tbl>
              <a:tblPr/>
              <a:tblGrid>
                <a:gridCol w="3048000">
                  <a:extLst>
                    <a:ext uri="{9D8B030D-6E8A-4147-A177-3AD203B41FA5}">
                      <a16:colId xmlns:a16="http://schemas.microsoft.com/office/drawing/2014/main" xmlns="" val="20000"/>
                    </a:ext>
                  </a:extLst>
                </a:gridCol>
                <a:gridCol w="3048000">
                  <a:extLst>
                    <a:ext uri="{9D8B030D-6E8A-4147-A177-3AD203B41FA5}">
                      <a16:colId xmlns:a16="http://schemas.microsoft.com/office/drawing/2014/main" xmlns="" val="20001"/>
                    </a:ext>
                  </a:extLst>
                </a:gridCol>
              </a:tblGrid>
              <a:tr h="365603">
                <a:tc>
                  <a:txBody>
                    <a:bodyPr/>
                    <a:lstStyle/>
                    <a:p>
                      <a:pPr marL="0" marR="0" lvl="0" indent="0" algn="ctr" defTabSz="914400" rtl="0" eaLnBrk="1" fontAlgn="base" latinLnBrk="0" hangingPunct="1">
                        <a:lnSpc>
                          <a:spcPct val="100000"/>
                        </a:lnSpc>
                        <a:spcBef>
                          <a:spcPct val="0"/>
                        </a:spcBef>
                        <a:spcAft>
                          <a:spcPct val="0"/>
                        </a:spcAft>
                        <a:buClr>
                          <a:schemeClr val="hlink"/>
                        </a:buClr>
                        <a:buSzTx/>
                        <a:buFont typeface="Wingdings" pitchFamily="2" charset="2"/>
                        <a:buNone/>
                        <a:tabLst/>
                      </a:pPr>
                      <a:r>
                        <a:rPr kumimoji="0" lang="en-US" sz="1800" b="1" i="0" u="none" strike="noStrike" cap="none" normalizeH="0" baseline="0" dirty="0">
                          <a:ln>
                            <a:noFill/>
                          </a:ln>
                          <a:solidFill>
                            <a:srgbClr val="FFFF00"/>
                          </a:solidFill>
                          <a:effectLst/>
                          <a:latin typeface="Arial" pitchFamily="34" charset="0"/>
                          <a:ea typeface="宋体" pitchFamily="2" charset="-122"/>
                        </a:rPr>
                        <a:t>Method</a:t>
                      </a:r>
                      <a:r>
                        <a:rPr kumimoji="0" lang="zh-CN" altLang="en-US" sz="1800" b="1" i="0" u="none" strike="noStrike" cap="none" normalizeH="0" baseline="0" dirty="0">
                          <a:ln>
                            <a:noFill/>
                          </a:ln>
                          <a:solidFill>
                            <a:srgbClr val="FFFF00"/>
                          </a:solidFill>
                          <a:effectLst/>
                          <a:latin typeface="Arial" pitchFamily="34" charset="0"/>
                          <a:ea typeface="宋体" pitchFamily="2" charset="-122"/>
                        </a:rPr>
                        <a:t>合法值</a:t>
                      </a:r>
                    </a:p>
                  </a:txBody>
                  <a:tcPr marT="45700" marB="4570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 typeface="Wingdings" pitchFamily="2" charset="2"/>
                        <a:buNone/>
                        <a:tabLst/>
                      </a:pPr>
                      <a:r>
                        <a:rPr kumimoji="0" lang="zh-CN" sz="1800" b="1" i="0" u="none" strike="noStrike" cap="none" normalizeH="0" baseline="0">
                          <a:ln>
                            <a:noFill/>
                          </a:ln>
                          <a:solidFill>
                            <a:srgbClr val="FFFF00"/>
                          </a:solidFill>
                          <a:effectLst/>
                          <a:latin typeface="Arial" pitchFamily="34" charset="0"/>
                          <a:ea typeface="宋体" pitchFamily="2" charset="-122"/>
                        </a:rPr>
                        <a:t>含义</a:t>
                      </a:r>
                    </a:p>
                  </a:txBody>
                  <a:tcPr marT="45700" marB="4570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xmlns="" val="10000"/>
                  </a:ext>
                </a:extLst>
              </a:tr>
              <a:tr h="371315">
                <a:tc>
                  <a:txBody>
                    <a:bodyPr/>
                    <a:lstStyle/>
                    <a:p>
                      <a:pPr marL="0" marR="0" lvl="0" indent="0" algn="ctr" defTabSz="914400" rtl="0" eaLnBrk="1" fontAlgn="base" latinLnBrk="0" hangingPunct="1">
                        <a:lnSpc>
                          <a:spcPct val="100000"/>
                        </a:lnSpc>
                        <a:spcBef>
                          <a:spcPct val="0"/>
                        </a:spcBef>
                        <a:spcAft>
                          <a:spcPct val="0"/>
                        </a:spcAft>
                        <a:buClr>
                          <a:schemeClr val="hlink"/>
                        </a:buClr>
                        <a:buSzTx/>
                        <a:buFont typeface="Wingdings" pitchFamily="2" charset="2"/>
                        <a:buNone/>
                        <a:tabLst/>
                      </a:pPr>
                      <a:r>
                        <a:rPr kumimoji="0" lang="en-US" sz="1800" b="0" i="0" u="none" strike="noStrike" cap="none" normalizeH="0" baseline="0" dirty="0">
                          <a:ln>
                            <a:noFill/>
                          </a:ln>
                          <a:solidFill>
                            <a:srgbClr val="FFFF00"/>
                          </a:solidFill>
                          <a:effectLst/>
                          <a:latin typeface="Arial" pitchFamily="34" charset="0"/>
                          <a:ea typeface="宋体" pitchFamily="2" charset="-122"/>
                        </a:rPr>
                        <a:t>‘bicubic’</a:t>
                      </a:r>
                    </a:p>
                  </a:txBody>
                  <a:tcPr marT="45700" marB="4570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AC090">
                        <a:alpha val="79999"/>
                      </a:srgbClr>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 typeface="Wingdings" pitchFamily="2" charset="2"/>
                        <a:buNone/>
                        <a:tabLst/>
                      </a:pPr>
                      <a:r>
                        <a:rPr kumimoji="0" lang="zh-CN" sz="1800" b="0" i="0" u="none" strike="noStrike" cap="none" normalizeH="0" baseline="0">
                          <a:ln>
                            <a:noFill/>
                          </a:ln>
                          <a:solidFill>
                            <a:srgbClr val="FFFF00"/>
                          </a:solidFill>
                          <a:effectLst/>
                          <a:latin typeface="Arial" pitchFamily="34" charset="0"/>
                          <a:ea typeface="宋体" pitchFamily="2" charset="-122"/>
                        </a:rPr>
                        <a:t>双三次插值</a:t>
                      </a:r>
                    </a:p>
                  </a:txBody>
                  <a:tcPr marT="45700" marB="4570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AC090">
                        <a:alpha val="79999"/>
                      </a:srgbClr>
                    </a:solidFill>
                  </a:tcPr>
                </a:tc>
                <a:extLst>
                  <a:ext uri="{0D108BD9-81ED-4DB2-BD59-A6C34878D82A}">
                    <a16:rowId xmlns:a16="http://schemas.microsoft.com/office/drawing/2014/main" xmlns="" val="10001"/>
                  </a:ext>
                </a:extLst>
              </a:tr>
              <a:tr h="371315">
                <a:tc>
                  <a:txBody>
                    <a:bodyPr/>
                    <a:lstStyle/>
                    <a:p>
                      <a:pPr marL="0" marR="0" lvl="0" indent="0" algn="ctr" defTabSz="914400" rtl="0" eaLnBrk="1" fontAlgn="base" latinLnBrk="0" hangingPunct="1">
                        <a:lnSpc>
                          <a:spcPct val="100000"/>
                        </a:lnSpc>
                        <a:spcBef>
                          <a:spcPct val="0"/>
                        </a:spcBef>
                        <a:spcAft>
                          <a:spcPct val="0"/>
                        </a:spcAft>
                        <a:buClr>
                          <a:schemeClr val="hlink"/>
                        </a:buClr>
                        <a:buSzTx/>
                        <a:buFont typeface="Wingdings" pitchFamily="2" charset="2"/>
                        <a:buNone/>
                        <a:tabLst/>
                      </a:pPr>
                      <a:r>
                        <a:rPr kumimoji="0" lang="en-US" sz="1800" b="0" i="0" u="none" strike="noStrike" cap="none" normalizeH="0" baseline="0" dirty="0">
                          <a:ln>
                            <a:noFill/>
                          </a:ln>
                          <a:solidFill>
                            <a:srgbClr val="FFFF00"/>
                          </a:solidFill>
                          <a:effectLst/>
                          <a:latin typeface="Arial" pitchFamily="34" charset="0"/>
                          <a:ea typeface="宋体" pitchFamily="2" charset="-122"/>
                        </a:rPr>
                        <a:t>‘bilinear’</a:t>
                      </a:r>
                    </a:p>
                  </a:txBody>
                  <a:tcPr marT="45700" marB="4570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AC090">
                        <a:alpha val="79999"/>
                      </a:srgbClr>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 typeface="Wingdings" pitchFamily="2" charset="2"/>
                        <a:buNone/>
                        <a:tabLst/>
                      </a:pPr>
                      <a:r>
                        <a:rPr kumimoji="0" lang="zh-CN" sz="1800" b="0" i="0" u="none" strike="noStrike" cap="none" normalizeH="0" baseline="0" dirty="0">
                          <a:ln>
                            <a:noFill/>
                          </a:ln>
                          <a:solidFill>
                            <a:srgbClr val="FFFF00"/>
                          </a:solidFill>
                          <a:effectLst/>
                          <a:latin typeface="Arial" pitchFamily="34" charset="0"/>
                          <a:ea typeface="宋体" pitchFamily="2" charset="-122"/>
                        </a:rPr>
                        <a:t>双线性插值</a:t>
                      </a:r>
                    </a:p>
                  </a:txBody>
                  <a:tcPr marT="45700" marB="4570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AC090">
                        <a:alpha val="79999"/>
                      </a:srgbClr>
                    </a:solidFill>
                  </a:tcPr>
                </a:tc>
                <a:extLst>
                  <a:ext uri="{0D108BD9-81ED-4DB2-BD59-A6C34878D82A}">
                    <a16:rowId xmlns:a16="http://schemas.microsoft.com/office/drawing/2014/main" xmlns="" val="10002"/>
                  </a:ext>
                </a:extLst>
              </a:tr>
              <a:tr h="369729">
                <a:tc>
                  <a:txBody>
                    <a:bodyPr/>
                    <a:lstStyle/>
                    <a:p>
                      <a:pPr marL="0" marR="0" lvl="0" indent="0" algn="ctr" defTabSz="914400" rtl="0" eaLnBrk="1" fontAlgn="base" latinLnBrk="0" hangingPunct="1">
                        <a:lnSpc>
                          <a:spcPct val="100000"/>
                        </a:lnSpc>
                        <a:spcBef>
                          <a:spcPct val="0"/>
                        </a:spcBef>
                        <a:spcAft>
                          <a:spcPct val="0"/>
                        </a:spcAft>
                        <a:buClr>
                          <a:schemeClr val="hlink"/>
                        </a:buClr>
                        <a:buSzTx/>
                        <a:buFont typeface="Wingdings" pitchFamily="2" charset="2"/>
                        <a:buNone/>
                        <a:tabLst/>
                      </a:pPr>
                      <a:r>
                        <a:rPr kumimoji="0" lang="en-US" sz="1800" b="0" i="0" u="none" strike="noStrike" cap="none" normalizeH="0" baseline="0">
                          <a:ln>
                            <a:noFill/>
                          </a:ln>
                          <a:solidFill>
                            <a:srgbClr val="FFFF00"/>
                          </a:solidFill>
                          <a:effectLst/>
                          <a:latin typeface="Arial" pitchFamily="34" charset="0"/>
                          <a:ea typeface="宋体" pitchFamily="2" charset="-122"/>
                        </a:rPr>
                        <a:t>‘nearest’</a:t>
                      </a:r>
                    </a:p>
                  </a:txBody>
                  <a:tcPr marT="45700" marB="4570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AC090">
                        <a:alpha val="79999"/>
                      </a:srgbClr>
                    </a:solidFill>
                  </a:tcPr>
                </a:tc>
                <a:tc>
                  <a:txBody>
                    <a:bodyPr/>
                    <a:lstStyle/>
                    <a:p>
                      <a:pPr marL="0" marR="0" lvl="0" indent="0" algn="ctr" defTabSz="914400" rtl="0" eaLnBrk="1" fontAlgn="base" latinLnBrk="0" hangingPunct="1">
                        <a:lnSpc>
                          <a:spcPct val="100000"/>
                        </a:lnSpc>
                        <a:spcBef>
                          <a:spcPct val="0"/>
                        </a:spcBef>
                        <a:spcAft>
                          <a:spcPct val="0"/>
                        </a:spcAft>
                        <a:buClr>
                          <a:schemeClr val="hlink"/>
                        </a:buClr>
                        <a:buSzTx/>
                        <a:buFont typeface="Wingdings" pitchFamily="2" charset="2"/>
                        <a:buNone/>
                        <a:tabLst/>
                      </a:pPr>
                      <a:r>
                        <a:rPr kumimoji="0" lang="zh-CN" sz="1800" b="0" i="0" u="none" strike="noStrike" cap="none" normalizeH="0" baseline="0" dirty="0">
                          <a:ln>
                            <a:noFill/>
                          </a:ln>
                          <a:solidFill>
                            <a:srgbClr val="FFFF00"/>
                          </a:solidFill>
                          <a:effectLst/>
                          <a:latin typeface="Arial" pitchFamily="34" charset="0"/>
                          <a:ea typeface="宋体" pitchFamily="2" charset="-122"/>
                        </a:rPr>
                        <a:t>最近邻插值</a:t>
                      </a:r>
                    </a:p>
                  </a:txBody>
                  <a:tcPr marT="45700" marB="4570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AC090">
                        <a:alpha val="79999"/>
                      </a:srgbClr>
                    </a:solidFill>
                  </a:tcPr>
                </a:tc>
                <a:extLst>
                  <a:ext uri="{0D108BD9-81ED-4DB2-BD59-A6C34878D82A}">
                    <a16:rowId xmlns:a16="http://schemas.microsoft.com/office/drawing/2014/main" xmlns="" val="10003"/>
                  </a:ext>
                </a:extLst>
              </a:tr>
            </a:tbl>
          </a:graphicData>
        </a:graphic>
      </p:graphicFrame>
      <p:sp>
        <p:nvSpPr>
          <p:cNvPr id="25622" name="TextBox 7">
            <a:extLst>
              <a:ext uri="{FF2B5EF4-FFF2-40B4-BE49-F238E27FC236}">
                <a16:creationId xmlns:a16="http://schemas.microsoft.com/office/drawing/2014/main" xmlns="" id="{88D37E6E-02E1-43A3-B98A-09F106DBCD0E}"/>
              </a:ext>
            </a:extLst>
          </p:cNvPr>
          <p:cNvSpPr txBox="1">
            <a:spLocks noChangeArrowheads="1"/>
          </p:cNvSpPr>
          <p:nvPr/>
        </p:nvSpPr>
        <p:spPr bwMode="auto">
          <a:xfrm>
            <a:off x="1042988" y="5084763"/>
            <a:ext cx="63182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solidFill>
                  <a:srgbClr val="FFFF00"/>
                </a:solidFill>
                <a:latin typeface="Calibri" panose="020F0502020204030204" pitchFamily="34" charset="0"/>
              </a:rPr>
              <a:t>参数</a:t>
            </a:r>
            <a:r>
              <a:rPr lang="en-US" altLang="zh-CN" dirty="0" err="1">
                <a:solidFill>
                  <a:srgbClr val="FFFF00"/>
                </a:solidFill>
                <a:latin typeface="Calibri" panose="020F0502020204030204" pitchFamily="34" charset="0"/>
              </a:rPr>
              <a:t>transformtype</a:t>
            </a:r>
            <a:r>
              <a:rPr lang="zh-CN" altLang="en-US" dirty="0">
                <a:solidFill>
                  <a:srgbClr val="FFFF00"/>
                </a:solidFill>
                <a:latin typeface="Calibri" panose="020F0502020204030204" pitchFamily="34" charset="0"/>
              </a:rPr>
              <a:t>指定了变换的类型，常见的</a:t>
            </a:r>
            <a:r>
              <a:rPr lang="en-US" altLang="zh-CN" dirty="0">
                <a:solidFill>
                  <a:srgbClr val="FFFF00"/>
                </a:solidFill>
                <a:latin typeface="Calibri" panose="020F0502020204030204" pitchFamily="34" charset="0"/>
              </a:rPr>
              <a:t>’affine’</a:t>
            </a:r>
            <a:r>
              <a:rPr lang="zh-CN" altLang="en-US" dirty="0">
                <a:solidFill>
                  <a:srgbClr val="FFFF00"/>
                </a:solidFill>
                <a:latin typeface="Calibri" panose="020F0502020204030204" pitchFamily="34" charset="0"/>
              </a:rPr>
              <a:t>为二维或</a:t>
            </a:r>
            <a:endParaRPr lang="en-US" altLang="zh-CN" dirty="0">
              <a:solidFill>
                <a:srgbClr val="FFFF00"/>
              </a:solidFill>
              <a:latin typeface="Calibri" panose="020F0502020204030204" pitchFamily="34" charset="0"/>
            </a:endParaRPr>
          </a:p>
          <a:p>
            <a:pPr eaLnBrk="1" hangingPunct="1"/>
            <a:r>
              <a:rPr lang="zh-CN" altLang="en-US" dirty="0">
                <a:solidFill>
                  <a:srgbClr val="FFFF00"/>
                </a:solidFill>
                <a:latin typeface="Calibri" panose="020F0502020204030204" pitchFamily="34" charset="0"/>
              </a:rPr>
              <a:t>多维仿射变换，包括平移、旋转、比例、拉伸和错切等。</a:t>
            </a:r>
            <a:endParaRPr lang="en-US" altLang="zh-CN" dirty="0">
              <a:solidFill>
                <a:srgbClr val="FFFF00"/>
              </a:solidFill>
              <a:latin typeface="Calibri" panose="020F0502020204030204" pitchFamily="34" charset="0"/>
            </a:endParaRPr>
          </a:p>
          <a:p>
            <a:pPr eaLnBrk="1" hangingPunct="1"/>
            <a:r>
              <a:rPr lang="en-US" altLang="zh-CN" dirty="0">
                <a:solidFill>
                  <a:srgbClr val="FFFF00"/>
                </a:solidFill>
                <a:latin typeface="Calibri" panose="020F0502020204030204" pitchFamily="34" charset="0"/>
              </a:rPr>
              <a:t>Matrix</a:t>
            </a:r>
            <a:r>
              <a:rPr lang="zh-CN" altLang="en-US" dirty="0">
                <a:solidFill>
                  <a:srgbClr val="FFFF00"/>
                </a:solidFill>
                <a:latin typeface="Calibri" panose="020F0502020204030204" pitchFamily="34" charset="0"/>
              </a:rPr>
              <a:t>为相应的仿射变换矩阵。</a:t>
            </a:r>
          </a:p>
        </p:txBody>
      </p:sp>
    </p:spTree>
  </p:cSld>
  <p:clrMapOvr>
    <a:masterClrMapping/>
  </p:clrMapOvr>
  <p:transition>
    <p:zoom dir="in"/>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矩形 1">
            <a:extLst>
              <a:ext uri="{FF2B5EF4-FFF2-40B4-BE49-F238E27FC236}">
                <a16:creationId xmlns:a16="http://schemas.microsoft.com/office/drawing/2014/main" xmlns="" id="{966D6821-65D7-4546-997D-9E0C2804A6D8}"/>
              </a:ext>
            </a:extLst>
          </p:cNvPr>
          <p:cNvSpPr>
            <a:spLocks noChangeArrowheads="1"/>
          </p:cNvSpPr>
          <p:nvPr/>
        </p:nvSpPr>
        <p:spPr bwMode="auto">
          <a:xfrm>
            <a:off x="971550" y="476250"/>
            <a:ext cx="7416800" cy="2520950"/>
          </a:xfrm>
          <a:prstGeom prst="rect">
            <a:avLst/>
          </a:prstGeom>
          <a:solidFill>
            <a:schemeClr val="accent1">
              <a:alpha val="70195"/>
            </a:schemeClr>
          </a:solidFill>
          <a:ln w="25400">
            <a:solidFill>
              <a:srgbClr val="385D8A"/>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dirty="0">
                <a:solidFill>
                  <a:srgbClr val="FFFF00"/>
                </a:solidFill>
                <a:latin typeface="Calibri" panose="020F0502020204030204" pitchFamily="34" charset="0"/>
              </a:rPr>
              <a:t>A=</a:t>
            </a:r>
            <a:r>
              <a:rPr lang="en-US" altLang="zh-CN" dirty="0" err="1">
                <a:solidFill>
                  <a:srgbClr val="FFFF00"/>
                </a:solidFill>
                <a:latin typeface="Calibri" panose="020F0502020204030204" pitchFamily="34" charset="0"/>
              </a:rPr>
              <a:t>imread</a:t>
            </a:r>
            <a:r>
              <a:rPr lang="en-US" altLang="zh-CN" dirty="0">
                <a:solidFill>
                  <a:srgbClr val="FFFF00"/>
                </a:solidFill>
                <a:latin typeface="Calibri" panose="020F0502020204030204" pitchFamily="34" charset="0"/>
              </a:rPr>
              <a:t>('nir.bmp');</a:t>
            </a:r>
          </a:p>
          <a:p>
            <a:pPr eaLnBrk="1" hangingPunct="1"/>
            <a:r>
              <a:rPr lang="en-US" altLang="zh-CN" dirty="0">
                <a:solidFill>
                  <a:srgbClr val="FFFF00"/>
                </a:solidFill>
                <a:latin typeface="Calibri" panose="020F0502020204030204" pitchFamily="34" charset="0"/>
              </a:rPr>
              <a:t>[</a:t>
            </a:r>
            <a:r>
              <a:rPr lang="en-US" altLang="zh-CN" dirty="0" err="1">
                <a:solidFill>
                  <a:srgbClr val="FFFF00"/>
                </a:solidFill>
                <a:latin typeface="Calibri" panose="020F0502020204030204" pitchFamily="34" charset="0"/>
              </a:rPr>
              <a:t>height,width,dim</a:t>
            </a:r>
            <a:r>
              <a:rPr lang="en-US" altLang="zh-CN" dirty="0">
                <a:solidFill>
                  <a:srgbClr val="FFFF00"/>
                </a:solidFill>
                <a:latin typeface="Calibri" panose="020F0502020204030204" pitchFamily="34" charset="0"/>
              </a:rPr>
              <a:t>]=size(A);</a:t>
            </a:r>
          </a:p>
          <a:p>
            <a:pPr eaLnBrk="1" hangingPunct="1"/>
            <a:r>
              <a:rPr lang="en-US" altLang="zh-CN" dirty="0" err="1">
                <a:solidFill>
                  <a:srgbClr val="FFFF00"/>
                </a:solidFill>
                <a:latin typeface="Calibri" panose="020F0502020204030204" pitchFamily="34" charset="0"/>
              </a:rPr>
              <a:t>tform</a:t>
            </a:r>
            <a:r>
              <a:rPr lang="en-US" altLang="zh-CN" dirty="0">
                <a:solidFill>
                  <a:srgbClr val="FFFF00"/>
                </a:solidFill>
                <a:latin typeface="Calibri" panose="020F0502020204030204" pitchFamily="34" charset="0"/>
              </a:rPr>
              <a:t>=</a:t>
            </a:r>
            <a:r>
              <a:rPr lang="en-US" altLang="zh-CN" dirty="0" err="1">
                <a:solidFill>
                  <a:srgbClr val="FFFF00"/>
                </a:solidFill>
                <a:latin typeface="Calibri" panose="020F0502020204030204" pitchFamily="34" charset="0"/>
              </a:rPr>
              <a:t>maketform</a:t>
            </a:r>
            <a:r>
              <a:rPr lang="en-US" altLang="zh-CN" dirty="0">
                <a:solidFill>
                  <a:srgbClr val="FFFF00"/>
                </a:solidFill>
                <a:latin typeface="Calibri" panose="020F0502020204030204" pitchFamily="34" charset="0"/>
              </a:rPr>
              <a:t>('affine',[-1 0 0;0 1 0;width 0 1]);</a:t>
            </a:r>
          </a:p>
          <a:p>
            <a:pPr eaLnBrk="1" hangingPunct="1"/>
            <a:r>
              <a:rPr lang="en-US" altLang="zh-CN" dirty="0">
                <a:solidFill>
                  <a:srgbClr val="FFFF00"/>
                </a:solidFill>
                <a:latin typeface="Calibri" panose="020F0502020204030204" pitchFamily="34" charset="0"/>
              </a:rPr>
              <a:t>B=</a:t>
            </a:r>
            <a:r>
              <a:rPr lang="en-US" altLang="zh-CN" dirty="0" err="1">
                <a:solidFill>
                  <a:srgbClr val="FFFF00"/>
                </a:solidFill>
                <a:latin typeface="Calibri" panose="020F0502020204030204" pitchFamily="34" charset="0"/>
              </a:rPr>
              <a:t>imtransform</a:t>
            </a:r>
            <a:r>
              <a:rPr lang="en-US" altLang="zh-CN" dirty="0">
                <a:solidFill>
                  <a:srgbClr val="FFFF00"/>
                </a:solidFill>
                <a:latin typeface="Calibri" panose="020F0502020204030204" pitchFamily="34" charset="0"/>
              </a:rPr>
              <a:t>(A,</a:t>
            </a:r>
            <a:r>
              <a:rPr lang="en-US" altLang="zh-CN" dirty="0" err="1">
                <a:solidFill>
                  <a:srgbClr val="FFFF00"/>
                </a:solidFill>
                <a:latin typeface="Calibri" panose="020F0502020204030204" pitchFamily="34" charset="0"/>
              </a:rPr>
              <a:t>tform</a:t>
            </a:r>
            <a:r>
              <a:rPr lang="en-US" altLang="zh-CN" dirty="0">
                <a:solidFill>
                  <a:srgbClr val="FFFF00"/>
                </a:solidFill>
                <a:latin typeface="Calibri" panose="020F0502020204030204" pitchFamily="34" charset="0"/>
              </a:rPr>
              <a:t>,'nearest');</a:t>
            </a:r>
          </a:p>
          <a:p>
            <a:pPr eaLnBrk="1" hangingPunct="1"/>
            <a:r>
              <a:rPr lang="en-US" altLang="zh-CN" dirty="0">
                <a:solidFill>
                  <a:srgbClr val="FFFF00"/>
                </a:solidFill>
                <a:latin typeface="Calibri" panose="020F0502020204030204" pitchFamily="34" charset="0"/>
              </a:rPr>
              <a:t>tform2=</a:t>
            </a:r>
            <a:r>
              <a:rPr lang="en-US" altLang="zh-CN" dirty="0" err="1">
                <a:solidFill>
                  <a:srgbClr val="FFFF00"/>
                </a:solidFill>
                <a:latin typeface="Calibri" panose="020F0502020204030204" pitchFamily="34" charset="0"/>
              </a:rPr>
              <a:t>maketform</a:t>
            </a:r>
            <a:r>
              <a:rPr lang="en-US" altLang="zh-CN" dirty="0">
                <a:solidFill>
                  <a:srgbClr val="FFFF00"/>
                </a:solidFill>
                <a:latin typeface="Calibri" panose="020F0502020204030204" pitchFamily="34" charset="0"/>
              </a:rPr>
              <a:t>('affine',[1 0 0;0 -1 0;0 height 1]);</a:t>
            </a:r>
          </a:p>
          <a:p>
            <a:pPr eaLnBrk="1" hangingPunct="1"/>
            <a:r>
              <a:rPr lang="en-US" altLang="zh-CN" dirty="0">
                <a:solidFill>
                  <a:srgbClr val="FFFF00"/>
                </a:solidFill>
                <a:latin typeface="Calibri" panose="020F0502020204030204" pitchFamily="34" charset="0"/>
              </a:rPr>
              <a:t>C=</a:t>
            </a:r>
            <a:r>
              <a:rPr lang="en-US" altLang="zh-CN" dirty="0" err="1">
                <a:solidFill>
                  <a:srgbClr val="FFFF00"/>
                </a:solidFill>
                <a:latin typeface="Calibri" panose="020F0502020204030204" pitchFamily="34" charset="0"/>
              </a:rPr>
              <a:t>imtransform</a:t>
            </a:r>
            <a:r>
              <a:rPr lang="en-US" altLang="zh-CN" dirty="0">
                <a:solidFill>
                  <a:srgbClr val="FFFF00"/>
                </a:solidFill>
                <a:latin typeface="Calibri" panose="020F0502020204030204" pitchFamily="34" charset="0"/>
              </a:rPr>
              <a:t>(A,tform2,'nearest');</a:t>
            </a:r>
          </a:p>
          <a:p>
            <a:pPr eaLnBrk="1" hangingPunct="1"/>
            <a:r>
              <a:rPr lang="en-US" altLang="zh-CN" dirty="0" err="1">
                <a:solidFill>
                  <a:srgbClr val="FFFF00"/>
                </a:solidFill>
                <a:latin typeface="Calibri" panose="020F0502020204030204" pitchFamily="34" charset="0"/>
              </a:rPr>
              <a:t>figure;imshow</a:t>
            </a:r>
            <a:r>
              <a:rPr lang="en-US" altLang="zh-CN" dirty="0">
                <a:solidFill>
                  <a:srgbClr val="FFFF00"/>
                </a:solidFill>
                <a:latin typeface="Calibri" panose="020F0502020204030204" pitchFamily="34" charset="0"/>
              </a:rPr>
              <a:t>(A);</a:t>
            </a:r>
          </a:p>
          <a:p>
            <a:pPr eaLnBrk="1" hangingPunct="1"/>
            <a:r>
              <a:rPr lang="en-US" altLang="zh-CN" dirty="0" err="1">
                <a:solidFill>
                  <a:srgbClr val="FFFF00"/>
                </a:solidFill>
                <a:latin typeface="Calibri" panose="020F0502020204030204" pitchFamily="34" charset="0"/>
              </a:rPr>
              <a:t>figure;imshow</a:t>
            </a:r>
            <a:r>
              <a:rPr lang="en-US" altLang="zh-CN" dirty="0">
                <a:solidFill>
                  <a:srgbClr val="FFFF00"/>
                </a:solidFill>
                <a:latin typeface="Calibri" panose="020F0502020204030204" pitchFamily="34" charset="0"/>
              </a:rPr>
              <a:t>(B);</a:t>
            </a:r>
            <a:r>
              <a:rPr lang="en-US" altLang="zh-CN" dirty="0" err="1">
                <a:solidFill>
                  <a:srgbClr val="FFFF00"/>
                </a:solidFill>
                <a:latin typeface="Calibri" panose="020F0502020204030204" pitchFamily="34" charset="0"/>
              </a:rPr>
              <a:t>imwrite</a:t>
            </a:r>
            <a:r>
              <a:rPr lang="en-US" altLang="zh-CN" dirty="0">
                <a:solidFill>
                  <a:srgbClr val="FFFF00"/>
                </a:solidFill>
                <a:latin typeface="Calibri" panose="020F0502020204030204" pitchFamily="34" charset="0"/>
              </a:rPr>
              <a:t>(B,'</a:t>
            </a:r>
            <a:r>
              <a:rPr lang="en-US" altLang="zh-CN" dirty="0" err="1">
                <a:solidFill>
                  <a:srgbClr val="FFFF00"/>
                </a:solidFill>
                <a:latin typeface="Calibri" panose="020F0502020204030204" pitchFamily="34" charset="0"/>
              </a:rPr>
              <a:t>nir</a:t>
            </a:r>
            <a:r>
              <a:rPr lang="zh-CN" altLang="en-US" dirty="0">
                <a:solidFill>
                  <a:srgbClr val="FFFF00"/>
                </a:solidFill>
                <a:latin typeface="Calibri" panose="020F0502020204030204" pitchFamily="34" charset="0"/>
              </a:rPr>
              <a:t>水平镜像</a:t>
            </a:r>
            <a:r>
              <a:rPr lang="en-US" altLang="zh-CN" dirty="0">
                <a:solidFill>
                  <a:srgbClr val="FFFF00"/>
                </a:solidFill>
                <a:latin typeface="Calibri" panose="020F0502020204030204" pitchFamily="34" charset="0"/>
              </a:rPr>
              <a:t>.bmp');</a:t>
            </a:r>
          </a:p>
          <a:p>
            <a:pPr eaLnBrk="1" hangingPunct="1"/>
            <a:r>
              <a:rPr lang="en-US" altLang="zh-CN" dirty="0" err="1">
                <a:solidFill>
                  <a:srgbClr val="FFFF00"/>
                </a:solidFill>
                <a:latin typeface="Calibri" panose="020F0502020204030204" pitchFamily="34" charset="0"/>
              </a:rPr>
              <a:t>figure;imshow</a:t>
            </a:r>
            <a:r>
              <a:rPr lang="en-US" altLang="zh-CN" dirty="0">
                <a:solidFill>
                  <a:srgbClr val="FFFF00"/>
                </a:solidFill>
                <a:latin typeface="Calibri" panose="020F0502020204030204" pitchFamily="34" charset="0"/>
              </a:rPr>
              <a:t>(C);</a:t>
            </a:r>
            <a:r>
              <a:rPr lang="en-US" altLang="zh-CN" dirty="0" err="1">
                <a:solidFill>
                  <a:srgbClr val="FFFF00"/>
                </a:solidFill>
                <a:latin typeface="Calibri" panose="020F0502020204030204" pitchFamily="34" charset="0"/>
              </a:rPr>
              <a:t>imwrite</a:t>
            </a:r>
            <a:r>
              <a:rPr lang="en-US" altLang="zh-CN" dirty="0">
                <a:solidFill>
                  <a:srgbClr val="FFFF00"/>
                </a:solidFill>
                <a:latin typeface="Calibri" panose="020F0502020204030204" pitchFamily="34" charset="0"/>
              </a:rPr>
              <a:t>(B,'</a:t>
            </a:r>
            <a:r>
              <a:rPr lang="en-US" altLang="zh-CN" dirty="0" err="1">
                <a:solidFill>
                  <a:srgbClr val="FFFF00"/>
                </a:solidFill>
                <a:latin typeface="Calibri" panose="020F0502020204030204" pitchFamily="34" charset="0"/>
              </a:rPr>
              <a:t>nir</a:t>
            </a:r>
            <a:r>
              <a:rPr lang="zh-CN" altLang="en-US" dirty="0">
                <a:solidFill>
                  <a:srgbClr val="FFFF00"/>
                </a:solidFill>
                <a:latin typeface="Calibri" panose="020F0502020204030204" pitchFamily="34" charset="0"/>
              </a:rPr>
              <a:t>垂直镜像</a:t>
            </a:r>
            <a:r>
              <a:rPr lang="en-US" altLang="zh-CN" dirty="0">
                <a:solidFill>
                  <a:srgbClr val="FFFF00"/>
                </a:solidFill>
                <a:latin typeface="Calibri" panose="020F0502020204030204" pitchFamily="34" charset="0"/>
              </a:rPr>
              <a:t>.bmp');</a:t>
            </a:r>
            <a:endParaRPr lang="zh-CN" altLang="en-US" dirty="0">
              <a:solidFill>
                <a:srgbClr val="FFFF00"/>
              </a:solidFill>
              <a:latin typeface="Calibri" panose="020F0502020204030204" pitchFamily="34" charset="0"/>
            </a:endParaRPr>
          </a:p>
        </p:txBody>
      </p:sp>
      <p:pic>
        <p:nvPicPr>
          <p:cNvPr id="26627" name="图片 2" descr="nir.bmp">
            <a:extLst>
              <a:ext uri="{FF2B5EF4-FFF2-40B4-BE49-F238E27FC236}">
                <a16:creationId xmlns:a16="http://schemas.microsoft.com/office/drawing/2014/main" xmlns="" id="{9254A862-EE4C-42F9-8F42-687FF90EE5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355975"/>
            <a:ext cx="2916238" cy="244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8" name="图片 3" descr="nir水平镜像.bmp">
            <a:extLst>
              <a:ext uri="{FF2B5EF4-FFF2-40B4-BE49-F238E27FC236}">
                <a16:creationId xmlns:a16="http://schemas.microsoft.com/office/drawing/2014/main" xmlns="" id="{161578EE-4405-451A-85EE-76EB78143E0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9113" y="3357563"/>
            <a:ext cx="2881312"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9" name="图片 4" descr="nir垂直镜像.bmp">
            <a:extLst>
              <a:ext uri="{FF2B5EF4-FFF2-40B4-BE49-F238E27FC236}">
                <a16:creationId xmlns:a16="http://schemas.microsoft.com/office/drawing/2014/main" xmlns="" id="{C1FA102D-D3E9-4D24-85A4-05DF7107169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56325" y="3357563"/>
            <a:ext cx="2987675"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TextBox 5">
            <a:extLst>
              <a:ext uri="{FF2B5EF4-FFF2-40B4-BE49-F238E27FC236}">
                <a16:creationId xmlns:a16="http://schemas.microsoft.com/office/drawing/2014/main" xmlns="" id="{BC985BD7-0B08-4C31-A5AA-A606012FEB0A}"/>
              </a:ext>
            </a:extLst>
          </p:cNvPr>
          <p:cNvSpPr txBox="1">
            <a:spLocks noChangeArrowheads="1"/>
          </p:cNvSpPr>
          <p:nvPr/>
        </p:nvSpPr>
        <p:spPr bwMode="auto">
          <a:xfrm>
            <a:off x="958850" y="6092825"/>
            <a:ext cx="876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Calibri" panose="020F0502020204030204" pitchFamily="34" charset="0"/>
              </a:rPr>
              <a:t>原图像</a:t>
            </a:r>
          </a:p>
        </p:txBody>
      </p:sp>
      <p:sp>
        <p:nvSpPr>
          <p:cNvPr id="26631" name="TextBox 6">
            <a:extLst>
              <a:ext uri="{FF2B5EF4-FFF2-40B4-BE49-F238E27FC236}">
                <a16:creationId xmlns:a16="http://schemas.microsoft.com/office/drawing/2014/main" xmlns="" id="{361BC154-28BC-42BB-BBC4-355737F2C253}"/>
              </a:ext>
            </a:extLst>
          </p:cNvPr>
          <p:cNvSpPr txBox="1">
            <a:spLocks noChangeArrowheads="1"/>
          </p:cNvSpPr>
          <p:nvPr/>
        </p:nvSpPr>
        <p:spPr bwMode="auto">
          <a:xfrm>
            <a:off x="3708400" y="6165850"/>
            <a:ext cx="15684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Calibri" panose="020F0502020204030204" pitchFamily="34" charset="0"/>
              </a:rPr>
              <a:t>水平镜像图像</a:t>
            </a:r>
          </a:p>
        </p:txBody>
      </p:sp>
      <p:sp>
        <p:nvSpPr>
          <p:cNvPr id="26632" name="TextBox 7">
            <a:extLst>
              <a:ext uri="{FF2B5EF4-FFF2-40B4-BE49-F238E27FC236}">
                <a16:creationId xmlns:a16="http://schemas.microsoft.com/office/drawing/2014/main" xmlns="" id="{CD660B28-2580-4D2B-80AB-B446BD098F41}"/>
              </a:ext>
            </a:extLst>
          </p:cNvPr>
          <p:cNvSpPr txBox="1">
            <a:spLocks noChangeArrowheads="1"/>
          </p:cNvSpPr>
          <p:nvPr/>
        </p:nvSpPr>
        <p:spPr bwMode="auto">
          <a:xfrm>
            <a:off x="6948488" y="6165850"/>
            <a:ext cx="15700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latin typeface="Calibri" panose="020F0502020204030204" pitchFamily="34" charset="0"/>
              </a:rPr>
              <a:t>垂直镜像图像</a:t>
            </a:r>
          </a:p>
        </p:txBody>
      </p:sp>
    </p:spTree>
  </p:cSld>
  <p:clrMapOvr>
    <a:masterClrMapping/>
  </p:clrMapOvr>
  <p:transition>
    <p:zoom dir="in"/>
  </p:transition>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a:xfrm>
            <a:off x="847725" y="458788"/>
            <a:ext cx="5954713" cy="712787"/>
          </a:xfrm>
        </p:spPr>
        <p:txBody>
          <a:bodyPr/>
          <a:lstStyle/>
          <a:p>
            <a:r>
              <a:rPr lang="zh-CN" altLang="en-US" sz="3600" i="0">
                <a:latin typeface="黑体" pitchFamily="2" charset="-122"/>
                <a:ea typeface="黑体" pitchFamily="2" charset="-122"/>
              </a:rPr>
              <a:t>图像的旋转</a:t>
            </a:r>
          </a:p>
        </p:txBody>
      </p:sp>
      <p:sp>
        <p:nvSpPr>
          <p:cNvPr id="207875" name="Rectangle 3"/>
          <p:cNvSpPr>
            <a:spLocks noGrp="1" noChangeArrowheads="1"/>
          </p:cNvSpPr>
          <p:nvPr>
            <p:ph type="body" sz="half" idx="1"/>
          </p:nvPr>
        </p:nvSpPr>
        <p:spPr>
          <a:xfrm>
            <a:off x="684213" y="1700808"/>
            <a:ext cx="5472112" cy="647700"/>
          </a:xfrm>
        </p:spPr>
        <p:txBody>
          <a:bodyPr/>
          <a:lstStyle/>
          <a:p>
            <a:pPr marL="609600" indent="-609600">
              <a:buFont typeface="Wingdings" pitchFamily="2" charset="2"/>
              <a:buNone/>
            </a:pPr>
            <a:r>
              <a:rPr lang="zh-CN" altLang="en-US" sz="2800" b="1">
                <a:ea typeface="华文细黑" pitchFamily="2" charset="-122"/>
              </a:rPr>
              <a:t>图像的旋转计算公式如下：</a:t>
            </a:r>
            <a:r>
              <a:rPr lang="zh-CN" altLang="en-US" sz="2800"/>
              <a:t>       </a:t>
            </a:r>
          </a:p>
        </p:txBody>
      </p:sp>
      <p:graphicFrame>
        <p:nvGraphicFramePr>
          <p:cNvPr id="207876" name="Object 4"/>
          <p:cNvGraphicFramePr>
            <a:graphicFrameLocks noGrp="1" noChangeAspect="1"/>
          </p:cNvGraphicFramePr>
          <p:nvPr>
            <p:ph sz="quarter" idx="2"/>
            <p:extLst>
              <p:ext uri="{D42A27DB-BD31-4B8C-83A1-F6EECF244321}">
                <p14:modId xmlns:p14="http://schemas.microsoft.com/office/powerpoint/2010/main" val="2309028226"/>
              </p:ext>
            </p:extLst>
          </p:nvPr>
        </p:nvGraphicFramePr>
        <p:xfrm>
          <a:off x="2411413" y="2277070"/>
          <a:ext cx="2787650" cy="982663"/>
        </p:xfrm>
        <a:graphic>
          <a:graphicData uri="http://schemas.openxmlformats.org/presentationml/2006/ole">
            <mc:AlternateContent xmlns:mc="http://schemas.openxmlformats.org/markup-compatibility/2006">
              <mc:Choice xmlns:v="urn:schemas-microsoft-com:vml" Requires="v">
                <p:oleObj spid="_x0000_s22573" name="Equation" r:id="rId4" imgW="1307880" imgH="457200" progId="Equation.3">
                  <p:embed/>
                </p:oleObj>
              </mc:Choice>
              <mc:Fallback>
                <p:oleObj name="Equation" r:id="rId4" imgW="130788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1413" y="2277070"/>
                        <a:ext cx="2787650" cy="982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7973" name="Text Box 101"/>
          <p:cNvSpPr txBox="1">
            <a:spLocks noChangeArrowheads="1"/>
          </p:cNvSpPr>
          <p:nvPr/>
        </p:nvSpPr>
        <p:spPr bwMode="auto">
          <a:xfrm>
            <a:off x="611188" y="3428008"/>
            <a:ext cx="7773987" cy="1773237"/>
          </a:xfrm>
          <a:prstGeom prst="rect">
            <a:avLst/>
          </a:prstGeom>
          <a:noFill/>
          <a:ln w="38100" cmpd="dbl">
            <a:solidFill>
              <a:srgbClr val="66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FontTx/>
              <a:buChar char="•"/>
            </a:pPr>
            <a:r>
              <a:rPr lang="en-US" altLang="zh-CN" sz="2400" b="1">
                <a:solidFill>
                  <a:srgbClr val="CCFFFF"/>
                </a:solidFill>
                <a:latin typeface="Tahoma" pitchFamily="34" charset="0"/>
                <a:ea typeface="黑体" pitchFamily="2" charset="-122"/>
              </a:rPr>
              <a:t>  </a:t>
            </a:r>
            <a:r>
              <a:rPr lang="zh-CN" altLang="en-US" sz="2400" b="1">
                <a:solidFill>
                  <a:srgbClr val="CCECFF"/>
                </a:solidFill>
                <a:latin typeface="华文细黑" pitchFamily="2" charset="-122"/>
                <a:ea typeface="华文细黑" pitchFamily="2" charset="-122"/>
              </a:rPr>
              <a:t>这个计算公式计算出的值为小数，而坐标值为正整数。</a:t>
            </a:r>
          </a:p>
          <a:p>
            <a:pPr eaLnBrk="1" hangingPunct="1">
              <a:spcBef>
                <a:spcPct val="50000"/>
              </a:spcBef>
              <a:buFontTx/>
              <a:buChar char="•"/>
            </a:pPr>
            <a:r>
              <a:rPr lang="zh-CN" altLang="en-US" sz="2400" b="1">
                <a:solidFill>
                  <a:srgbClr val="CCECFF"/>
                </a:solidFill>
                <a:latin typeface="华文细黑" pitchFamily="2" charset="-122"/>
                <a:ea typeface="华文细黑" pitchFamily="2" charset="-122"/>
              </a:rPr>
              <a:t>  这个计算公式计算的结果值所在范围与原来的值所在的范围不同。</a:t>
            </a:r>
          </a:p>
        </p:txBody>
      </p:sp>
      <p:sp>
        <p:nvSpPr>
          <p:cNvPr id="207976" name="Text Box 104"/>
          <p:cNvSpPr txBox="1">
            <a:spLocks noChangeArrowheads="1"/>
          </p:cNvSpPr>
          <p:nvPr/>
        </p:nvSpPr>
        <p:spPr bwMode="auto">
          <a:xfrm>
            <a:off x="611188" y="5588595"/>
            <a:ext cx="8137525" cy="457200"/>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FontTx/>
              <a:buChar char="•"/>
            </a:pPr>
            <a:r>
              <a:rPr lang="en-US" altLang="zh-CN" sz="2400" b="1">
                <a:solidFill>
                  <a:srgbClr val="FF33CC"/>
                </a:solidFill>
                <a:latin typeface="华文细黑" pitchFamily="2" charset="-122"/>
                <a:ea typeface="华文细黑" pitchFamily="2" charset="-122"/>
              </a:rPr>
              <a:t> </a:t>
            </a:r>
            <a:r>
              <a:rPr lang="zh-CN" altLang="en-US" sz="2400" b="1">
                <a:solidFill>
                  <a:srgbClr val="FF33CC"/>
                </a:solidFill>
                <a:latin typeface="华文细黑" pitchFamily="2" charset="-122"/>
                <a:ea typeface="华文细黑" pitchFamily="2" charset="-122"/>
              </a:rPr>
              <a:t>因此需要</a:t>
            </a:r>
            <a:r>
              <a:rPr lang="zh-CN" altLang="en-US" sz="2400" b="1" i="1">
                <a:solidFill>
                  <a:srgbClr val="FF0066"/>
                </a:solidFill>
                <a:latin typeface="华文细黑" pitchFamily="2" charset="-122"/>
                <a:ea typeface="华文细黑" pitchFamily="2" charset="-122"/>
              </a:rPr>
              <a:t>前期处理</a:t>
            </a:r>
            <a:r>
              <a:rPr lang="zh-CN" altLang="en-US" sz="2400" b="1">
                <a:solidFill>
                  <a:srgbClr val="FF33CC"/>
                </a:solidFill>
                <a:latin typeface="华文细黑" pitchFamily="2" charset="-122"/>
                <a:ea typeface="华文细黑" pitchFamily="2" charset="-122"/>
              </a:rPr>
              <a:t>：扩大画布，取整处理，平移处理</a:t>
            </a:r>
            <a:r>
              <a:rPr lang="zh-CN" altLang="en-US" sz="2400" b="1">
                <a:solidFill>
                  <a:srgbClr val="CCFFFF"/>
                </a:solidFill>
                <a:latin typeface="华文细黑" pitchFamily="2" charset="-122"/>
                <a:ea typeface="华文细黑" pitchFamily="2" charset="-122"/>
              </a:rPr>
              <a:t> </a:t>
            </a:r>
            <a:r>
              <a:rPr lang="zh-CN" altLang="en-US" sz="2400" b="1">
                <a:solidFill>
                  <a:schemeClr val="accent2"/>
                </a:solidFill>
                <a:latin typeface="华文细黑" pitchFamily="2" charset="-122"/>
                <a:ea typeface="华文细黑" pitchFamily="2" charset="-122"/>
              </a:rPr>
              <a:t>。</a:t>
            </a:r>
          </a:p>
        </p:txBody>
      </p:sp>
    </p:spTree>
    <p:extLst>
      <p:ext uri="{BB962C8B-B14F-4D97-AF65-F5344CB8AC3E}">
        <p14:creationId xmlns:p14="http://schemas.microsoft.com/office/powerpoint/2010/main" val="1932044669"/>
      </p:ext>
    </p:extLst>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7875">
                                            <p:txEl>
                                              <p:pRg st="0" end="0"/>
                                            </p:txEl>
                                          </p:spTgt>
                                        </p:tgtEl>
                                        <p:attrNameLst>
                                          <p:attrName>style.visibility</p:attrName>
                                        </p:attrNameLst>
                                      </p:cBhvr>
                                      <p:to>
                                        <p:strVal val="visible"/>
                                      </p:to>
                                    </p:set>
                                    <p:anim calcmode="lin" valueType="num">
                                      <p:cBhvr additive="base">
                                        <p:cTn id="7" dur="500" fill="hold"/>
                                        <p:tgtEl>
                                          <p:spTgt spid="20787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0787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207876"/>
                                        </p:tgtEl>
                                        <p:attrNameLst>
                                          <p:attrName>style.visibility</p:attrName>
                                        </p:attrNameLst>
                                      </p:cBhvr>
                                      <p:to>
                                        <p:strVal val="visible"/>
                                      </p:to>
                                    </p:set>
                                    <p:animEffect transition="in" filter="blinds(horizontal)">
                                      <p:cBhvr>
                                        <p:cTn id="13" dur="500"/>
                                        <p:tgtEl>
                                          <p:spTgt spid="20787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207973"/>
                                        </p:tgtEl>
                                        <p:attrNameLst>
                                          <p:attrName>style.visibility</p:attrName>
                                        </p:attrNameLst>
                                      </p:cBhvr>
                                      <p:to>
                                        <p:strVal val="visible"/>
                                      </p:to>
                                    </p:set>
                                    <p:anim calcmode="lin" valueType="num">
                                      <p:cBhvr additive="base">
                                        <p:cTn id="18" dur="500" fill="hold"/>
                                        <p:tgtEl>
                                          <p:spTgt spid="207973"/>
                                        </p:tgtEl>
                                        <p:attrNameLst>
                                          <p:attrName>ppt_x</p:attrName>
                                        </p:attrNameLst>
                                      </p:cBhvr>
                                      <p:tavLst>
                                        <p:tav tm="0">
                                          <p:val>
                                            <p:strVal val="1+#ppt_w/2"/>
                                          </p:val>
                                        </p:tav>
                                        <p:tav tm="100000">
                                          <p:val>
                                            <p:strVal val="#ppt_x"/>
                                          </p:val>
                                        </p:tav>
                                      </p:tavLst>
                                    </p:anim>
                                    <p:anim calcmode="lin" valueType="num">
                                      <p:cBhvr additive="base">
                                        <p:cTn id="19" dur="500" fill="hold"/>
                                        <p:tgtEl>
                                          <p:spTgt spid="207973"/>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2" fill="hold" grpId="0" nodeType="clickEffect">
                                  <p:stCondLst>
                                    <p:cond delay="0"/>
                                  </p:stCondLst>
                                  <p:childTnLst>
                                    <p:set>
                                      <p:cBhvr>
                                        <p:cTn id="23" dur="1" fill="hold">
                                          <p:stCondLst>
                                            <p:cond delay="0"/>
                                          </p:stCondLst>
                                        </p:cTn>
                                        <p:tgtEl>
                                          <p:spTgt spid="207976"/>
                                        </p:tgtEl>
                                        <p:attrNameLst>
                                          <p:attrName>style.visibility</p:attrName>
                                        </p:attrNameLst>
                                      </p:cBhvr>
                                      <p:to>
                                        <p:strVal val="visible"/>
                                      </p:to>
                                    </p:set>
                                    <p:anim calcmode="lin" valueType="num">
                                      <p:cBhvr additive="base">
                                        <p:cTn id="24" dur="500" fill="hold"/>
                                        <p:tgtEl>
                                          <p:spTgt spid="207976"/>
                                        </p:tgtEl>
                                        <p:attrNameLst>
                                          <p:attrName>ppt_x</p:attrName>
                                        </p:attrNameLst>
                                      </p:cBhvr>
                                      <p:tavLst>
                                        <p:tav tm="0">
                                          <p:val>
                                            <p:strVal val="1+#ppt_w/2"/>
                                          </p:val>
                                        </p:tav>
                                        <p:tav tm="100000">
                                          <p:val>
                                            <p:strVal val="#ppt_x"/>
                                          </p:val>
                                        </p:tav>
                                      </p:tavLst>
                                    </p:anim>
                                    <p:anim calcmode="lin" valueType="num">
                                      <p:cBhvr additive="base">
                                        <p:cTn id="25" dur="500" fill="hold"/>
                                        <p:tgtEl>
                                          <p:spTgt spid="2079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75" grpId="0" build="p" autoUpdateAnimBg="0"/>
      <p:bldP spid="207973" grpId="0" animBg="1"/>
      <p:bldP spid="207976"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8916" name="Rectangle 20"/>
          <p:cNvSpPr>
            <a:spLocks noGrp="1" noChangeArrowheads="1"/>
          </p:cNvSpPr>
          <p:nvPr>
            <p:ph type="title"/>
          </p:nvPr>
        </p:nvSpPr>
        <p:spPr>
          <a:xfrm>
            <a:off x="468313" y="188913"/>
            <a:ext cx="8280400" cy="1081087"/>
          </a:xfrm>
        </p:spPr>
        <p:txBody>
          <a:bodyPr/>
          <a:lstStyle/>
          <a:p>
            <a:pPr algn="ctr"/>
            <a:r>
              <a:rPr lang="zh-CN" altLang="en-US" sz="3600" i="0" dirty="0">
                <a:latin typeface="黑体" pitchFamily="2" charset="-122"/>
                <a:ea typeface="黑体" pitchFamily="2" charset="-122"/>
              </a:rPr>
              <a:t>图像旋转的前期处理</a:t>
            </a:r>
            <a:br>
              <a:rPr lang="zh-CN" altLang="en-US" sz="3600" i="0" dirty="0">
                <a:latin typeface="黑体" pitchFamily="2" charset="-122"/>
                <a:ea typeface="黑体" pitchFamily="2" charset="-122"/>
              </a:rPr>
            </a:br>
            <a:r>
              <a:rPr lang="zh-CN" altLang="en-US" sz="3600" i="0" dirty="0">
                <a:latin typeface="黑体" pitchFamily="2" charset="-122"/>
                <a:ea typeface="黑体" pitchFamily="2" charset="-122"/>
              </a:rPr>
              <a:t>                  </a:t>
            </a:r>
            <a:r>
              <a:rPr lang="en-US" altLang="zh-CN" sz="3200" i="0" dirty="0">
                <a:latin typeface="Times New Roman"/>
                <a:ea typeface="黑体" pitchFamily="2" charset="-122"/>
              </a:rPr>
              <a:t>——</a:t>
            </a:r>
            <a:r>
              <a:rPr lang="zh-CN" altLang="en-US" sz="3200" i="0" dirty="0">
                <a:latin typeface="黑体" pitchFamily="2" charset="-122"/>
                <a:ea typeface="黑体" pitchFamily="2" charset="-122"/>
              </a:rPr>
              <a:t>画布的扩大</a:t>
            </a:r>
          </a:p>
        </p:txBody>
      </p:sp>
      <p:sp>
        <p:nvSpPr>
          <p:cNvPr id="208917" name="Rectangle 21"/>
          <p:cNvSpPr>
            <a:spLocks noGrp="1" noChangeArrowheads="1"/>
          </p:cNvSpPr>
          <p:nvPr>
            <p:ph type="body" sz="half" idx="1"/>
          </p:nvPr>
        </p:nvSpPr>
        <p:spPr>
          <a:xfrm>
            <a:off x="395288" y="2276475"/>
            <a:ext cx="8280400" cy="2881313"/>
          </a:xfrm>
        </p:spPr>
        <p:txBody>
          <a:bodyPr/>
          <a:lstStyle/>
          <a:p>
            <a:pPr marL="609600" indent="-609600">
              <a:lnSpc>
                <a:spcPct val="120000"/>
              </a:lnSpc>
            </a:pPr>
            <a:r>
              <a:rPr lang="zh-CN" altLang="en-US" sz="2800" b="1" dirty="0">
                <a:latin typeface="华文细黑" pitchFamily="2" charset="-122"/>
                <a:ea typeface="华文细黑" pitchFamily="2" charset="-122"/>
              </a:rPr>
              <a:t>图像旋转之前，为了避免信息的丢失，画布的扩大是最重要的。</a:t>
            </a:r>
          </a:p>
          <a:p>
            <a:pPr marL="609600" indent="-609600">
              <a:lnSpc>
                <a:spcPct val="120000"/>
              </a:lnSpc>
            </a:pPr>
            <a:r>
              <a:rPr lang="zh-CN" altLang="en-US" sz="2800" b="1" dirty="0">
                <a:latin typeface="华文细黑" pitchFamily="2" charset="-122"/>
                <a:ea typeface="华文细黑" pitchFamily="2" charset="-122"/>
              </a:rPr>
              <a:t>画布扩大的原则是：以最小的面积承载全部的画面信息。</a:t>
            </a:r>
          </a:p>
        </p:txBody>
      </p:sp>
    </p:spTree>
    <p:extLst>
      <p:ext uri="{BB962C8B-B14F-4D97-AF65-F5344CB8AC3E}">
        <p14:creationId xmlns:p14="http://schemas.microsoft.com/office/powerpoint/2010/main" val="1481394222"/>
      </p:ext>
    </p:extLst>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8917">
                                            <p:txEl>
                                              <p:pRg st="0" end="0"/>
                                            </p:txEl>
                                          </p:spTgt>
                                        </p:tgtEl>
                                        <p:attrNameLst>
                                          <p:attrName>style.visibility</p:attrName>
                                        </p:attrNameLst>
                                      </p:cBhvr>
                                      <p:to>
                                        <p:strVal val="visible"/>
                                      </p:to>
                                    </p:set>
                                    <p:anim calcmode="lin" valueType="num">
                                      <p:cBhvr additive="base">
                                        <p:cTn id="7" dur="500" fill="hold"/>
                                        <p:tgtEl>
                                          <p:spTgt spid="20891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0891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08917">
                                            <p:txEl>
                                              <p:pRg st="1" end="1"/>
                                            </p:txEl>
                                          </p:spTgt>
                                        </p:tgtEl>
                                        <p:attrNameLst>
                                          <p:attrName>style.visibility</p:attrName>
                                        </p:attrNameLst>
                                      </p:cBhvr>
                                      <p:to>
                                        <p:strVal val="visible"/>
                                      </p:to>
                                    </p:set>
                                    <p:anim calcmode="lin" valueType="num">
                                      <p:cBhvr additive="base">
                                        <p:cTn id="13" dur="500" fill="hold"/>
                                        <p:tgtEl>
                                          <p:spTgt spid="20891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08917">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917" grpId="0" build="p"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Rot="1" noChangeArrowheads="1"/>
          </p:cNvSpPr>
          <p:nvPr>
            <p:ph type="title" idx="4294967295"/>
          </p:nvPr>
        </p:nvSpPr>
        <p:spPr>
          <a:xfrm>
            <a:off x="971550" y="2349500"/>
            <a:ext cx="7651750" cy="1431925"/>
          </a:xfrm>
          <a:prstGeom prst="rect">
            <a:avLst/>
          </a:prstGeom>
        </p:spPr>
        <p:txBody>
          <a:bodyPr/>
          <a:lstStyle/>
          <a:p>
            <a:pPr algn="ctr"/>
            <a:r>
              <a:rPr lang="zh-CN" altLang="en-US" sz="4800" dirty="0">
                <a:solidFill>
                  <a:schemeClr val="tx1"/>
                </a:solidFill>
                <a:effectLst/>
                <a:latin typeface="方正舒体" pitchFamily="2" charset="-122"/>
                <a:ea typeface="方正舒体" pitchFamily="2" charset="-122"/>
              </a:rPr>
              <a:t>第四章  图像的几何变换</a:t>
            </a:r>
          </a:p>
        </p:txBody>
      </p:sp>
    </p:spTree>
    <p:extLst>
      <p:ext uri="{BB962C8B-B14F-4D97-AF65-F5344CB8AC3E}">
        <p14:creationId xmlns:p14="http://schemas.microsoft.com/office/powerpoint/2010/main" val="16690634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2546" name="Rectangle 2"/>
          <p:cNvSpPr>
            <a:spLocks noGrp="1" noChangeArrowheads="1"/>
          </p:cNvSpPr>
          <p:nvPr>
            <p:ph type="title"/>
          </p:nvPr>
        </p:nvSpPr>
        <p:spPr>
          <a:xfrm>
            <a:off x="468313" y="260350"/>
            <a:ext cx="8280400" cy="1081088"/>
          </a:xfrm>
        </p:spPr>
        <p:txBody>
          <a:bodyPr/>
          <a:lstStyle/>
          <a:p>
            <a:pPr algn="ctr"/>
            <a:r>
              <a:rPr lang="zh-CN" altLang="en-US" sz="3600" i="0" dirty="0">
                <a:latin typeface="黑体" pitchFamily="2" charset="-122"/>
                <a:ea typeface="黑体" pitchFamily="2" charset="-122"/>
              </a:rPr>
              <a:t>图像旋转的前期处理</a:t>
            </a:r>
            <a:br>
              <a:rPr lang="zh-CN" altLang="en-US" sz="3600" i="0" dirty="0">
                <a:latin typeface="黑体" pitchFamily="2" charset="-122"/>
                <a:ea typeface="黑体" pitchFamily="2" charset="-122"/>
              </a:rPr>
            </a:br>
            <a:r>
              <a:rPr lang="zh-CN" altLang="en-US" sz="3600" i="0" dirty="0">
                <a:latin typeface="黑体" pitchFamily="2" charset="-122"/>
                <a:ea typeface="黑体" pitchFamily="2" charset="-122"/>
              </a:rPr>
              <a:t>                  </a:t>
            </a:r>
            <a:r>
              <a:rPr lang="en-US" altLang="zh-CN" sz="3200" i="0" dirty="0">
                <a:latin typeface="Times New Roman"/>
                <a:ea typeface="黑体" pitchFamily="2" charset="-122"/>
              </a:rPr>
              <a:t>——</a:t>
            </a:r>
            <a:r>
              <a:rPr lang="zh-CN" altLang="en-US" sz="3200" i="0" dirty="0">
                <a:latin typeface="黑体" pitchFamily="2" charset="-122"/>
                <a:ea typeface="黑体" pitchFamily="2" charset="-122"/>
              </a:rPr>
              <a:t>画布的扩大</a:t>
            </a:r>
          </a:p>
        </p:txBody>
      </p:sp>
      <p:sp>
        <p:nvSpPr>
          <p:cNvPr id="492547" name="Rectangle 3"/>
          <p:cNvSpPr>
            <a:spLocks noGrp="1" noChangeArrowheads="1"/>
          </p:cNvSpPr>
          <p:nvPr>
            <p:ph type="body" sz="half" idx="1"/>
          </p:nvPr>
        </p:nvSpPr>
        <p:spPr>
          <a:xfrm>
            <a:off x="395288" y="2276475"/>
            <a:ext cx="8424862" cy="4392613"/>
          </a:xfrm>
        </p:spPr>
        <p:txBody>
          <a:bodyPr/>
          <a:lstStyle/>
          <a:p>
            <a:pPr marL="609600" indent="-609600">
              <a:lnSpc>
                <a:spcPct val="120000"/>
              </a:lnSpc>
            </a:pPr>
            <a:r>
              <a:rPr lang="zh-CN" altLang="en-US" sz="2800" b="1">
                <a:latin typeface="华文细黑" pitchFamily="2" charset="-122"/>
                <a:ea typeface="华文细黑" pitchFamily="2" charset="-122"/>
              </a:rPr>
              <a:t>画布扩大的简单方法是：根据公式</a:t>
            </a:r>
          </a:p>
          <a:p>
            <a:pPr marL="609600" indent="-609600">
              <a:lnSpc>
                <a:spcPct val="120000"/>
              </a:lnSpc>
            </a:pPr>
            <a:endParaRPr lang="zh-CN" altLang="en-US" sz="2800" b="1">
              <a:latin typeface="华文细黑" pitchFamily="2" charset="-122"/>
              <a:ea typeface="华文细黑" pitchFamily="2" charset="-122"/>
            </a:endParaRPr>
          </a:p>
          <a:p>
            <a:pPr marL="609600" indent="-609600">
              <a:lnSpc>
                <a:spcPct val="120000"/>
              </a:lnSpc>
            </a:pPr>
            <a:endParaRPr lang="zh-CN" altLang="en-US" sz="2800" b="1">
              <a:latin typeface="华文细黑" pitchFamily="2" charset="-122"/>
              <a:ea typeface="华文细黑" pitchFamily="2" charset="-122"/>
            </a:endParaRPr>
          </a:p>
          <a:p>
            <a:pPr marL="609600" indent="-609600">
              <a:lnSpc>
                <a:spcPct val="120000"/>
              </a:lnSpc>
            </a:pPr>
            <a:r>
              <a:rPr lang="zh-CN" altLang="en-US" sz="2800" b="1">
                <a:latin typeface="华文细黑" pitchFamily="2" charset="-122"/>
                <a:ea typeface="华文细黑" pitchFamily="2" charset="-122"/>
              </a:rPr>
              <a:t>计算出</a:t>
            </a:r>
            <a:r>
              <a:rPr lang="en-US" altLang="zh-CN" sz="2800" b="1">
                <a:latin typeface="华文细黑" pitchFamily="2" charset="-122"/>
                <a:ea typeface="华文细黑" pitchFamily="2" charset="-122"/>
              </a:rPr>
              <a:t>x</a:t>
            </a:r>
            <a:r>
              <a:rPr lang="en-US" altLang="zh-CN" sz="2800" b="1">
                <a:latin typeface="Arial" charset="0"/>
                <a:ea typeface="华文细黑" pitchFamily="2" charset="-122"/>
              </a:rPr>
              <a:t>’</a:t>
            </a:r>
            <a:r>
              <a:rPr lang="zh-CN" altLang="en-US" sz="2800" b="1">
                <a:latin typeface="华文细黑" pitchFamily="2" charset="-122"/>
                <a:ea typeface="华文细黑" pitchFamily="2" charset="-122"/>
              </a:rPr>
              <a:t>和</a:t>
            </a:r>
            <a:r>
              <a:rPr lang="en-US" altLang="zh-CN" sz="2800" b="1">
                <a:latin typeface="华文细黑" pitchFamily="2" charset="-122"/>
                <a:ea typeface="华文细黑" pitchFamily="2" charset="-122"/>
              </a:rPr>
              <a:t>y</a:t>
            </a:r>
            <a:r>
              <a:rPr lang="en-US" altLang="zh-CN" sz="2800" b="1">
                <a:latin typeface="Arial" charset="0"/>
                <a:ea typeface="华文细黑" pitchFamily="2" charset="-122"/>
              </a:rPr>
              <a:t>’</a:t>
            </a:r>
            <a:r>
              <a:rPr lang="zh-CN" altLang="en-US" sz="2800" b="1">
                <a:latin typeface="华文细黑" pitchFamily="2" charset="-122"/>
                <a:ea typeface="华文细黑" pitchFamily="2" charset="-122"/>
              </a:rPr>
              <a:t>的最大、最小值，即</a:t>
            </a:r>
            <a:r>
              <a:rPr lang="en-US" altLang="zh-CN" b="1">
                <a:latin typeface="华文细黑" pitchFamily="2" charset="-122"/>
                <a:ea typeface="华文细黑" pitchFamily="2" charset="-122"/>
              </a:rPr>
              <a:t>x</a:t>
            </a:r>
            <a:r>
              <a:rPr lang="en-US" altLang="zh-CN" b="1">
                <a:latin typeface="Arial" charset="0"/>
                <a:ea typeface="华文细黑" pitchFamily="2" charset="-122"/>
              </a:rPr>
              <a:t>’</a:t>
            </a:r>
            <a:r>
              <a:rPr lang="en-US" altLang="zh-CN" sz="2000" b="1">
                <a:latin typeface="华文细黑" pitchFamily="2" charset="-122"/>
                <a:ea typeface="华文细黑" pitchFamily="2" charset="-122"/>
              </a:rPr>
              <a:t>min</a:t>
            </a:r>
            <a:r>
              <a:rPr lang="zh-CN" altLang="en-US" sz="2800" b="1">
                <a:latin typeface="华文细黑" pitchFamily="2" charset="-122"/>
                <a:ea typeface="华文细黑" pitchFamily="2" charset="-122"/>
              </a:rPr>
              <a:t>、</a:t>
            </a:r>
            <a:r>
              <a:rPr lang="en-US" altLang="zh-CN" b="1">
                <a:latin typeface="华文细黑" pitchFamily="2" charset="-122"/>
                <a:ea typeface="华文细黑" pitchFamily="2" charset="-122"/>
              </a:rPr>
              <a:t>x</a:t>
            </a:r>
            <a:r>
              <a:rPr lang="en-US" altLang="zh-CN" b="1">
                <a:latin typeface="Arial" charset="0"/>
                <a:ea typeface="华文细黑" pitchFamily="2" charset="-122"/>
              </a:rPr>
              <a:t>’</a:t>
            </a:r>
            <a:r>
              <a:rPr lang="en-US" altLang="zh-CN" sz="2000" b="1">
                <a:latin typeface="华文细黑" pitchFamily="2" charset="-122"/>
                <a:ea typeface="华文细黑" pitchFamily="2" charset="-122"/>
              </a:rPr>
              <a:t>max</a:t>
            </a:r>
            <a:r>
              <a:rPr lang="zh-CN" altLang="en-US" sz="2800" b="1">
                <a:latin typeface="华文细黑" pitchFamily="2" charset="-122"/>
                <a:ea typeface="华文细黑" pitchFamily="2" charset="-122"/>
              </a:rPr>
              <a:t>和</a:t>
            </a:r>
            <a:r>
              <a:rPr lang="en-US" altLang="zh-CN" b="1">
                <a:latin typeface="华文细黑" pitchFamily="2" charset="-122"/>
                <a:ea typeface="华文细黑" pitchFamily="2" charset="-122"/>
              </a:rPr>
              <a:t>y</a:t>
            </a:r>
            <a:r>
              <a:rPr lang="en-US" altLang="zh-CN" b="1">
                <a:latin typeface="Arial" charset="0"/>
                <a:ea typeface="华文细黑" pitchFamily="2" charset="-122"/>
              </a:rPr>
              <a:t>’</a:t>
            </a:r>
            <a:r>
              <a:rPr lang="en-US" altLang="zh-CN" sz="2000" b="1">
                <a:latin typeface="华文细黑" pitchFamily="2" charset="-122"/>
                <a:ea typeface="华文细黑" pitchFamily="2" charset="-122"/>
              </a:rPr>
              <a:t>min</a:t>
            </a:r>
            <a:r>
              <a:rPr lang="zh-CN" altLang="en-US" sz="2800" b="1">
                <a:latin typeface="华文细黑" pitchFamily="2" charset="-122"/>
                <a:ea typeface="华文细黑" pitchFamily="2" charset="-122"/>
              </a:rPr>
              <a:t>，</a:t>
            </a:r>
            <a:r>
              <a:rPr lang="en-US" altLang="zh-CN" b="1">
                <a:latin typeface="华文细黑" pitchFamily="2" charset="-122"/>
                <a:ea typeface="华文细黑" pitchFamily="2" charset="-122"/>
              </a:rPr>
              <a:t>y</a:t>
            </a:r>
            <a:r>
              <a:rPr lang="en-US" altLang="zh-CN" b="1">
                <a:latin typeface="Arial" charset="0"/>
                <a:ea typeface="华文细黑" pitchFamily="2" charset="-122"/>
              </a:rPr>
              <a:t>’</a:t>
            </a:r>
            <a:r>
              <a:rPr lang="en-US" altLang="zh-CN" sz="2000" b="1">
                <a:latin typeface="华文细黑" pitchFamily="2" charset="-122"/>
                <a:ea typeface="华文细黑" pitchFamily="2" charset="-122"/>
              </a:rPr>
              <a:t>max</a:t>
            </a:r>
            <a:r>
              <a:rPr lang="zh-CN" altLang="en-US" sz="2800" b="1">
                <a:latin typeface="华文细黑" pitchFamily="2" charset="-122"/>
                <a:ea typeface="华文细黑" pitchFamily="2" charset="-122"/>
              </a:rPr>
              <a:t>。</a:t>
            </a:r>
          </a:p>
          <a:p>
            <a:pPr marL="609600" indent="-609600">
              <a:lnSpc>
                <a:spcPct val="120000"/>
              </a:lnSpc>
            </a:pPr>
            <a:r>
              <a:rPr lang="zh-CN" altLang="en-US" sz="2800" b="1">
                <a:latin typeface="华文细黑" pitchFamily="2" charset="-122"/>
                <a:ea typeface="华文细黑" pitchFamily="2" charset="-122"/>
              </a:rPr>
              <a:t>画布大小为： </a:t>
            </a:r>
            <a:r>
              <a:rPr lang="en-US" altLang="zh-CN" b="1">
                <a:latin typeface="华文细黑" pitchFamily="2" charset="-122"/>
                <a:ea typeface="华文细黑" pitchFamily="2" charset="-122"/>
              </a:rPr>
              <a:t>x</a:t>
            </a:r>
            <a:r>
              <a:rPr lang="en-US" altLang="zh-CN" b="1">
                <a:latin typeface="Arial" charset="0"/>
                <a:ea typeface="华文细黑" pitchFamily="2" charset="-122"/>
              </a:rPr>
              <a:t>’</a:t>
            </a:r>
            <a:r>
              <a:rPr lang="en-US" altLang="zh-CN" sz="2000" b="1">
                <a:latin typeface="华文细黑" pitchFamily="2" charset="-122"/>
                <a:ea typeface="华文细黑" pitchFamily="2" charset="-122"/>
              </a:rPr>
              <a:t>max</a:t>
            </a:r>
            <a:r>
              <a:rPr lang="en-US" altLang="zh-CN" b="1">
                <a:latin typeface="华文细黑" pitchFamily="2" charset="-122"/>
                <a:ea typeface="华文细黑" pitchFamily="2" charset="-122"/>
              </a:rPr>
              <a:t> – x</a:t>
            </a:r>
            <a:r>
              <a:rPr lang="en-US" altLang="zh-CN" b="1">
                <a:latin typeface="Arial" charset="0"/>
                <a:ea typeface="华文细黑" pitchFamily="2" charset="-122"/>
              </a:rPr>
              <a:t>’</a:t>
            </a:r>
            <a:r>
              <a:rPr lang="en-US" altLang="zh-CN" sz="2000" b="1">
                <a:latin typeface="华文细黑" pitchFamily="2" charset="-122"/>
                <a:ea typeface="华文细黑" pitchFamily="2" charset="-122"/>
              </a:rPr>
              <a:t>min</a:t>
            </a:r>
            <a:r>
              <a:rPr lang="zh-CN" altLang="en-US" sz="2800" b="1">
                <a:latin typeface="华文细黑" pitchFamily="2" charset="-122"/>
                <a:ea typeface="华文细黑" pitchFamily="2" charset="-122"/>
              </a:rPr>
              <a:t>、 </a:t>
            </a:r>
            <a:r>
              <a:rPr lang="en-US" altLang="zh-CN" b="1">
                <a:latin typeface="华文细黑" pitchFamily="2" charset="-122"/>
                <a:ea typeface="华文细黑" pitchFamily="2" charset="-122"/>
              </a:rPr>
              <a:t>y</a:t>
            </a:r>
            <a:r>
              <a:rPr lang="en-US" altLang="zh-CN" b="1">
                <a:latin typeface="Arial" charset="0"/>
                <a:ea typeface="华文细黑" pitchFamily="2" charset="-122"/>
              </a:rPr>
              <a:t>’</a:t>
            </a:r>
            <a:r>
              <a:rPr lang="en-US" altLang="zh-CN" sz="2000" b="1">
                <a:latin typeface="华文细黑" pitchFamily="2" charset="-122"/>
                <a:ea typeface="华文细黑" pitchFamily="2" charset="-122"/>
              </a:rPr>
              <a:t>max</a:t>
            </a:r>
            <a:r>
              <a:rPr lang="en-US" altLang="zh-CN" sz="2800" b="1">
                <a:latin typeface="华文细黑" pitchFamily="2" charset="-122"/>
                <a:ea typeface="华文细黑" pitchFamily="2" charset="-122"/>
              </a:rPr>
              <a:t> </a:t>
            </a:r>
            <a:r>
              <a:rPr lang="en-US" altLang="zh-CN" b="1">
                <a:latin typeface="华文细黑" pitchFamily="2" charset="-122"/>
                <a:ea typeface="华文细黑" pitchFamily="2" charset="-122"/>
              </a:rPr>
              <a:t>–y</a:t>
            </a:r>
            <a:r>
              <a:rPr lang="en-US" altLang="zh-CN" b="1">
                <a:latin typeface="Arial" charset="0"/>
                <a:ea typeface="华文细黑" pitchFamily="2" charset="-122"/>
              </a:rPr>
              <a:t>’</a:t>
            </a:r>
            <a:r>
              <a:rPr lang="en-US" altLang="zh-CN" sz="2000" b="1">
                <a:latin typeface="华文细黑" pitchFamily="2" charset="-122"/>
                <a:ea typeface="华文细黑" pitchFamily="2" charset="-122"/>
              </a:rPr>
              <a:t>min</a:t>
            </a:r>
            <a:r>
              <a:rPr lang="zh-CN" altLang="en-US" sz="2800" b="1">
                <a:latin typeface="华文细黑" pitchFamily="2" charset="-122"/>
                <a:ea typeface="华文细黑" pitchFamily="2" charset="-122"/>
              </a:rPr>
              <a:t>。</a:t>
            </a:r>
          </a:p>
          <a:p>
            <a:pPr marL="609600" indent="-609600">
              <a:lnSpc>
                <a:spcPct val="120000"/>
              </a:lnSpc>
              <a:buFont typeface="Wingdings" pitchFamily="2" charset="2"/>
              <a:buNone/>
            </a:pPr>
            <a:endParaRPr lang="en-US" altLang="zh-CN" sz="2800" b="1">
              <a:latin typeface="华文细黑" pitchFamily="2" charset="-122"/>
              <a:ea typeface="华文细黑" pitchFamily="2" charset="-122"/>
            </a:endParaRPr>
          </a:p>
        </p:txBody>
      </p:sp>
      <p:graphicFrame>
        <p:nvGraphicFramePr>
          <p:cNvPr id="492548" name="Object 4"/>
          <p:cNvGraphicFramePr>
            <a:graphicFrameLocks noGrp="1" noChangeAspect="1"/>
          </p:cNvGraphicFramePr>
          <p:nvPr>
            <p:ph sz="quarter" idx="2"/>
            <p:extLst>
              <p:ext uri="{D42A27DB-BD31-4B8C-83A1-F6EECF244321}">
                <p14:modId xmlns:p14="http://schemas.microsoft.com/office/powerpoint/2010/main" val="1448709106"/>
              </p:ext>
            </p:extLst>
          </p:nvPr>
        </p:nvGraphicFramePr>
        <p:xfrm>
          <a:off x="2555875" y="2924944"/>
          <a:ext cx="2787650" cy="982662"/>
        </p:xfrm>
        <a:graphic>
          <a:graphicData uri="http://schemas.openxmlformats.org/presentationml/2006/ole">
            <mc:AlternateContent xmlns:mc="http://schemas.openxmlformats.org/markup-compatibility/2006">
              <mc:Choice xmlns:v="urn:schemas-microsoft-com:vml" Requires="v">
                <p:oleObj spid="_x0000_s23598" name="Equation" r:id="rId3" imgW="1307880" imgH="457200" progId="Equation.3">
                  <p:embed/>
                </p:oleObj>
              </mc:Choice>
              <mc:Fallback>
                <p:oleObj name="Equation" r:id="rId3" imgW="130788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75" y="2924944"/>
                        <a:ext cx="2787650" cy="982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876785173"/>
      </p:ext>
    </p:extLst>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92547">
                                            <p:txEl>
                                              <p:pRg st="0" end="0"/>
                                            </p:txEl>
                                          </p:spTgt>
                                        </p:tgtEl>
                                        <p:attrNameLst>
                                          <p:attrName>style.visibility</p:attrName>
                                        </p:attrNameLst>
                                      </p:cBhvr>
                                      <p:to>
                                        <p:strVal val="visible"/>
                                      </p:to>
                                    </p:set>
                                    <p:anim calcmode="lin" valueType="num">
                                      <p:cBhvr additive="base">
                                        <p:cTn id="7" dur="500" fill="hold"/>
                                        <p:tgtEl>
                                          <p:spTgt spid="49254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9254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492548"/>
                                        </p:tgtEl>
                                        <p:attrNameLst>
                                          <p:attrName>style.visibility</p:attrName>
                                        </p:attrNameLst>
                                      </p:cBhvr>
                                      <p:to>
                                        <p:strVal val="visible"/>
                                      </p:to>
                                    </p:set>
                                    <p:animEffect transition="in" filter="blinds(horizontal)">
                                      <p:cBhvr>
                                        <p:cTn id="13" dur="500"/>
                                        <p:tgtEl>
                                          <p:spTgt spid="49254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492547">
                                            <p:txEl>
                                              <p:pRg st="3" end="3"/>
                                            </p:txEl>
                                          </p:spTgt>
                                        </p:tgtEl>
                                        <p:attrNameLst>
                                          <p:attrName>style.visibility</p:attrName>
                                        </p:attrNameLst>
                                      </p:cBhvr>
                                      <p:to>
                                        <p:strVal val="visible"/>
                                      </p:to>
                                    </p:set>
                                    <p:anim calcmode="lin" valueType="num">
                                      <p:cBhvr additive="base">
                                        <p:cTn id="18" dur="500" fill="hold"/>
                                        <p:tgtEl>
                                          <p:spTgt spid="492547">
                                            <p:txEl>
                                              <p:pRg st="3" end="3"/>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49254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492547">
                                            <p:txEl>
                                              <p:pRg st="4" end="4"/>
                                            </p:txEl>
                                          </p:spTgt>
                                        </p:tgtEl>
                                        <p:attrNameLst>
                                          <p:attrName>style.visibility</p:attrName>
                                        </p:attrNameLst>
                                      </p:cBhvr>
                                      <p:to>
                                        <p:strVal val="visible"/>
                                      </p:to>
                                    </p:set>
                                    <p:anim calcmode="lin" valueType="num">
                                      <p:cBhvr additive="base">
                                        <p:cTn id="24" dur="500" fill="hold"/>
                                        <p:tgtEl>
                                          <p:spTgt spid="492547">
                                            <p:txEl>
                                              <p:pRg st="4" end="4"/>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492547">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2547" grpId="0" build="p"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399362" name="Group 2"/>
          <p:cNvGrpSpPr>
            <a:grpSpLocks/>
          </p:cNvGrpSpPr>
          <p:nvPr/>
        </p:nvGrpSpPr>
        <p:grpSpPr bwMode="auto">
          <a:xfrm>
            <a:off x="6084888" y="2636838"/>
            <a:ext cx="1154112" cy="1152525"/>
            <a:chOff x="3515" y="2296"/>
            <a:chExt cx="727" cy="726"/>
          </a:xfrm>
        </p:grpSpPr>
        <p:sp>
          <p:nvSpPr>
            <p:cNvPr id="399363" name="Rectangle 3"/>
            <p:cNvSpPr>
              <a:spLocks noChangeArrowheads="1"/>
            </p:cNvSpPr>
            <p:nvPr/>
          </p:nvSpPr>
          <p:spPr bwMode="auto">
            <a:xfrm>
              <a:off x="3696" y="2478"/>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364" name="Rectangle 4"/>
            <p:cNvSpPr>
              <a:spLocks noChangeArrowheads="1"/>
            </p:cNvSpPr>
            <p:nvPr/>
          </p:nvSpPr>
          <p:spPr bwMode="auto">
            <a:xfrm>
              <a:off x="3515" y="2478"/>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365" name="Rectangle 5"/>
            <p:cNvSpPr>
              <a:spLocks noChangeArrowheads="1"/>
            </p:cNvSpPr>
            <p:nvPr/>
          </p:nvSpPr>
          <p:spPr bwMode="auto">
            <a:xfrm>
              <a:off x="3877" y="2659"/>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solidFill>
                  <a:schemeClr val="folHlink"/>
                </a:solidFill>
                <a:latin typeface="Tahoma" pitchFamily="34" charset="0"/>
              </a:endParaRPr>
            </a:p>
          </p:txBody>
        </p:sp>
        <p:sp>
          <p:nvSpPr>
            <p:cNvPr id="399366" name="Rectangle 6"/>
            <p:cNvSpPr>
              <a:spLocks noChangeArrowheads="1"/>
            </p:cNvSpPr>
            <p:nvPr/>
          </p:nvSpPr>
          <p:spPr bwMode="auto">
            <a:xfrm>
              <a:off x="3515" y="2659"/>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367" name="Rectangle 7"/>
            <p:cNvSpPr>
              <a:spLocks noChangeArrowheads="1"/>
            </p:cNvSpPr>
            <p:nvPr/>
          </p:nvSpPr>
          <p:spPr bwMode="auto">
            <a:xfrm>
              <a:off x="3515" y="2840"/>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368" name="Rectangle 8"/>
            <p:cNvSpPr>
              <a:spLocks noChangeArrowheads="1"/>
            </p:cNvSpPr>
            <p:nvPr/>
          </p:nvSpPr>
          <p:spPr bwMode="auto">
            <a:xfrm>
              <a:off x="3878" y="2478"/>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369" name="Rectangle 9"/>
            <p:cNvSpPr>
              <a:spLocks noChangeArrowheads="1"/>
            </p:cNvSpPr>
            <p:nvPr/>
          </p:nvSpPr>
          <p:spPr bwMode="auto">
            <a:xfrm>
              <a:off x="3696" y="2659"/>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370" name="Rectangle 10"/>
            <p:cNvSpPr>
              <a:spLocks noChangeArrowheads="1"/>
            </p:cNvSpPr>
            <p:nvPr/>
          </p:nvSpPr>
          <p:spPr bwMode="auto">
            <a:xfrm>
              <a:off x="3697" y="2841"/>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371" name="Rectangle 11"/>
            <p:cNvSpPr>
              <a:spLocks noChangeArrowheads="1"/>
            </p:cNvSpPr>
            <p:nvPr/>
          </p:nvSpPr>
          <p:spPr bwMode="auto">
            <a:xfrm>
              <a:off x="3878" y="2841"/>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372" name="Rectangle 12"/>
            <p:cNvSpPr>
              <a:spLocks noChangeArrowheads="1"/>
            </p:cNvSpPr>
            <p:nvPr/>
          </p:nvSpPr>
          <p:spPr bwMode="auto">
            <a:xfrm>
              <a:off x="3515" y="2296"/>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373" name="Rectangle 13"/>
            <p:cNvSpPr>
              <a:spLocks noChangeArrowheads="1"/>
            </p:cNvSpPr>
            <p:nvPr/>
          </p:nvSpPr>
          <p:spPr bwMode="auto">
            <a:xfrm>
              <a:off x="3697" y="2296"/>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374" name="Rectangle 14"/>
            <p:cNvSpPr>
              <a:spLocks noChangeArrowheads="1"/>
            </p:cNvSpPr>
            <p:nvPr/>
          </p:nvSpPr>
          <p:spPr bwMode="auto">
            <a:xfrm>
              <a:off x="3878" y="2296"/>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375" name="Rectangle 15"/>
            <p:cNvSpPr>
              <a:spLocks noChangeArrowheads="1"/>
            </p:cNvSpPr>
            <p:nvPr/>
          </p:nvSpPr>
          <p:spPr bwMode="auto">
            <a:xfrm>
              <a:off x="4060" y="2296"/>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376" name="Rectangle 16"/>
            <p:cNvSpPr>
              <a:spLocks noChangeArrowheads="1"/>
            </p:cNvSpPr>
            <p:nvPr/>
          </p:nvSpPr>
          <p:spPr bwMode="auto">
            <a:xfrm>
              <a:off x="4060" y="2478"/>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377" name="Rectangle 17"/>
            <p:cNvSpPr>
              <a:spLocks noChangeArrowheads="1"/>
            </p:cNvSpPr>
            <p:nvPr/>
          </p:nvSpPr>
          <p:spPr bwMode="auto">
            <a:xfrm>
              <a:off x="4060" y="2659"/>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378" name="Rectangle 18"/>
            <p:cNvSpPr>
              <a:spLocks noChangeArrowheads="1"/>
            </p:cNvSpPr>
            <p:nvPr/>
          </p:nvSpPr>
          <p:spPr bwMode="auto">
            <a:xfrm>
              <a:off x="4059" y="2840"/>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99380" name="Rectangle 20"/>
          <p:cNvSpPr>
            <a:spLocks noGrp="1" noChangeArrowheads="1"/>
          </p:cNvSpPr>
          <p:nvPr>
            <p:ph type="title"/>
          </p:nvPr>
        </p:nvSpPr>
        <p:spPr>
          <a:xfrm>
            <a:off x="847725" y="458788"/>
            <a:ext cx="7756525" cy="882650"/>
          </a:xfrm>
        </p:spPr>
        <p:txBody>
          <a:bodyPr/>
          <a:lstStyle/>
          <a:p>
            <a:pPr algn="ctr"/>
            <a:r>
              <a:rPr lang="zh-CN" altLang="en-US" sz="3600" i="0" dirty="0">
                <a:latin typeface="黑体" pitchFamily="2" charset="-122"/>
                <a:ea typeface="黑体" pitchFamily="2" charset="-122"/>
              </a:rPr>
              <a:t>图像旋转的前期处理</a:t>
            </a:r>
            <a:br>
              <a:rPr lang="zh-CN" altLang="en-US" sz="3600" i="0" dirty="0">
                <a:latin typeface="黑体" pitchFamily="2" charset="-122"/>
                <a:ea typeface="黑体" pitchFamily="2" charset="-122"/>
              </a:rPr>
            </a:br>
            <a:r>
              <a:rPr lang="zh-CN" altLang="en-US" sz="3600" i="0" dirty="0">
                <a:latin typeface="黑体" pitchFamily="2" charset="-122"/>
                <a:ea typeface="黑体" pitchFamily="2" charset="-122"/>
              </a:rPr>
              <a:t>                  </a:t>
            </a:r>
            <a:r>
              <a:rPr lang="en-US" altLang="zh-CN" sz="3200" i="0" dirty="0">
                <a:latin typeface="Times New Roman"/>
                <a:ea typeface="黑体" pitchFamily="2" charset="-122"/>
              </a:rPr>
              <a:t>——</a:t>
            </a:r>
            <a:r>
              <a:rPr lang="zh-CN" altLang="en-US" sz="3200" i="0" dirty="0">
                <a:latin typeface="黑体" pitchFamily="2" charset="-122"/>
                <a:ea typeface="黑体" pitchFamily="2" charset="-122"/>
              </a:rPr>
              <a:t>画布的扩大</a:t>
            </a:r>
          </a:p>
        </p:txBody>
      </p:sp>
      <p:grpSp>
        <p:nvGrpSpPr>
          <p:cNvPr id="399383" name="Group 23"/>
          <p:cNvGrpSpPr>
            <a:grpSpLocks/>
          </p:cNvGrpSpPr>
          <p:nvPr/>
        </p:nvGrpSpPr>
        <p:grpSpPr bwMode="auto">
          <a:xfrm>
            <a:off x="1908175" y="2781300"/>
            <a:ext cx="865188" cy="863600"/>
            <a:chOff x="930" y="2478"/>
            <a:chExt cx="545" cy="544"/>
          </a:xfrm>
        </p:grpSpPr>
        <p:sp>
          <p:nvSpPr>
            <p:cNvPr id="399384" name="Rectangle 24"/>
            <p:cNvSpPr>
              <a:spLocks noChangeArrowheads="1"/>
            </p:cNvSpPr>
            <p:nvPr/>
          </p:nvSpPr>
          <p:spPr bwMode="auto">
            <a:xfrm>
              <a:off x="1111" y="2478"/>
              <a:ext cx="182" cy="18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385" name="Rectangle 25"/>
            <p:cNvSpPr>
              <a:spLocks noChangeArrowheads="1"/>
            </p:cNvSpPr>
            <p:nvPr/>
          </p:nvSpPr>
          <p:spPr bwMode="auto">
            <a:xfrm>
              <a:off x="930" y="2478"/>
              <a:ext cx="182" cy="181"/>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386" name="Rectangle 26"/>
            <p:cNvSpPr>
              <a:spLocks noChangeArrowheads="1"/>
            </p:cNvSpPr>
            <p:nvPr/>
          </p:nvSpPr>
          <p:spPr bwMode="auto">
            <a:xfrm>
              <a:off x="1292" y="2659"/>
              <a:ext cx="182" cy="181"/>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solidFill>
                  <a:schemeClr val="folHlink"/>
                </a:solidFill>
                <a:latin typeface="Tahoma" pitchFamily="34" charset="0"/>
              </a:endParaRPr>
            </a:p>
          </p:txBody>
        </p:sp>
        <p:sp>
          <p:nvSpPr>
            <p:cNvPr id="399387" name="Rectangle 27"/>
            <p:cNvSpPr>
              <a:spLocks noChangeArrowheads="1"/>
            </p:cNvSpPr>
            <p:nvPr/>
          </p:nvSpPr>
          <p:spPr bwMode="auto">
            <a:xfrm>
              <a:off x="930" y="2659"/>
              <a:ext cx="182" cy="181"/>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388" name="Rectangle 28"/>
            <p:cNvSpPr>
              <a:spLocks noChangeArrowheads="1"/>
            </p:cNvSpPr>
            <p:nvPr/>
          </p:nvSpPr>
          <p:spPr bwMode="auto">
            <a:xfrm>
              <a:off x="930" y="2840"/>
              <a:ext cx="182" cy="181"/>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389" name="Rectangle 29"/>
            <p:cNvSpPr>
              <a:spLocks noChangeArrowheads="1"/>
            </p:cNvSpPr>
            <p:nvPr/>
          </p:nvSpPr>
          <p:spPr bwMode="auto">
            <a:xfrm>
              <a:off x="1292" y="2478"/>
              <a:ext cx="182" cy="181"/>
            </a:xfrm>
            <a:prstGeom prst="rect">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390" name="Rectangle 30"/>
            <p:cNvSpPr>
              <a:spLocks noChangeArrowheads="1"/>
            </p:cNvSpPr>
            <p:nvPr/>
          </p:nvSpPr>
          <p:spPr bwMode="auto">
            <a:xfrm>
              <a:off x="1111" y="2659"/>
              <a:ext cx="182" cy="181"/>
            </a:xfrm>
            <a:prstGeom prst="rect">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391" name="Rectangle 31"/>
            <p:cNvSpPr>
              <a:spLocks noChangeArrowheads="1"/>
            </p:cNvSpPr>
            <p:nvPr/>
          </p:nvSpPr>
          <p:spPr bwMode="auto">
            <a:xfrm>
              <a:off x="1112" y="2841"/>
              <a:ext cx="182" cy="181"/>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392" name="Rectangle 32"/>
            <p:cNvSpPr>
              <a:spLocks noChangeArrowheads="1"/>
            </p:cNvSpPr>
            <p:nvPr/>
          </p:nvSpPr>
          <p:spPr bwMode="auto">
            <a:xfrm>
              <a:off x="1293" y="2841"/>
              <a:ext cx="182" cy="181"/>
            </a:xfrm>
            <a:prstGeom prst="rect">
              <a:avLst/>
            </a:prstGeom>
            <a:solidFill>
              <a:srgbClr val="FF33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99450" name="Group 90"/>
          <p:cNvGrpSpPr>
            <a:grpSpLocks/>
          </p:cNvGrpSpPr>
          <p:nvPr/>
        </p:nvGrpSpPr>
        <p:grpSpPr bwMode="auto">
          <a:xfrm>
            <a:off x="3348038" y="2565400"/>
            <a:ext cx="2016125" cy="1295400"/>
            <a:chOff x="1473" y="1026"/>
            <a:chExt cx="1270" cy="816"/>
          </a:xfrm>
        </p:grpSpPr>
        <p:sp>
          <p:nvSpPr>
            <p:cNvPr id="399393" name="AutoShape 33"/>
            <p:cNvSpPr>
              <a:spLocks noChangeArrowheads="1"/>
            </p:cNvSpPr>
            <p:nvPr/>
          </p:nvSpPr>
          <p:spPr bwMode="auto">
            <a:xfrm>
              <a:off x="1519" y="1207"/>
              <a:ext cx="1224" cy="272"/>
            </a:xfrm>
            <a:prstGeom prst="rightArrow">
              <a:avLst>
                <a:gd name="adj1" fmla="val 50000"/>
                <a:gd name="adj2" fmla="val 112500"/>
              </a:avLst>
            </a:prstGeom>
            <a:solidFill>
              <a:srgbClr val="6600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99394" name="Object 34"/>
            <p:cNvGraphicFramePr>
              <a:graphicFrameLocks noChangeAspect="1"/>
            </p:cNvGraphicFramePr>
            <p:nvPr/>
          </p:nvGraphicFramePr>
          <p:xfrm>
            <a:off x="1745" y="1026"/>
            <a:ext cx="765" cy="259"/>
          </p:xfrm>
          <a:graphic>
            <a:graphicData uri="http://schemas.openxmlformats.org/presentationml/2006/ole">
              <mc:AlternateContent xmlns:mc="http://schemas.openxmlformats.org/markup-compatibility/2006">
                <mc:Choice xmlns:v="urn:schemas-microsoft-com:vml" Requires="v">
                  <p:oleObj spid="_x0000_s24965" name="Equation" r:id="rId3" imgW="495000" imgH="177480" progId="Equation.3">
                    <p:embed/>
                  </p:oleObj>
                </mc:Choice>
                <mc:Fallback>
                  <p:oleObj name="Equation" r:id="rId3" imgW="495000" imgH="177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5" y="1026"/>
                          <a:ext cx="765"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395" name="Object 35"/>
            <p:cNvGraphicFramePr>
              <a:graphicFrameLocks noChangeAspect="1"/>
            </p:cNvGraphicFramePr>
            <p:nvPr/>
          </p:nvGraphicFramePr>
          <p:xfrm>
            <a:off x="1473" y="1434"/>
            <a:ext cx="1201" cy="408"/>
          </p:xfrm>
          <a:graphic>
            <a:graphicData uri="http://schemas.openxmlformats.org/presentationml/2006/ole">
              <mc:AlternateContent xmlns:mc="http://schemas.openxmlformats.org/markup-compatibility/2006">
                <mc:Choice xmlns:v="urn:schemas-microsoft-com:vml" Requires="v">
                  <p:oleObj spid="_x0000_s24966" name="Equation" r:id="rId5" imgW="1206360" imgH="457200" progId="Equation.3">
                    <p:embed/>
                  </p:oleObj>
                </mc:Choice>
                <mc:Fallback>
                  <p:oleObj name="Equation" r:id="rId5" imgW="120636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3" y="1434"/>
                          <a:ext cx="1201" cy="4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399396" name="Object 36"/>
          <p:cNvGraphicFramePr>
            <a:graphicFrameLocks noChangeAspect="1"/>
          </p:cNvGraphicFramePr>
          <p:nvPr/>
        </p:nvGraphicFramePr>
        <p:xfrm>
          <a:off x="611188" y="4292600"/>
          <a:ext cx="3384550" cy="390525"/>
        </p:xfrm>
        <a:graphic>
          <a:graphicData uri="http://schemas.openxmlformats.org/presentationml/2006/ole">
            <mc:AlternateContent xmlns:mc="http://schemas.openxmlformats.org/markup-compatibility/2006">
              <mc:Choice xmlns:v="urn:schemas-microsoft-com:vml" Requires="v">
                <p:oleObj spid="_x0000_s24967" name="公式" r:id="rId7" imgW="1866600" imgH="215640" progId="Equation.3">
                  <p:embed/>
                </p:oleObj>
              </mc:Choice>
              <mc:Fallback>
                <p:oleObj name="公式" r:id="rId7" imgW="1866600" imgH="215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1188" y="4292600"/>
                        <a:ext cx="3384550"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397" name="Object 37"/>
          <p:cNvGraphicFramePr>
            <a:graphicFrameLocks noChangeAspect="1"/>
          </p:cNvGraphicFramePr>
          <p:nvPr/>
        </p:nvGraphicFramePr>
        <p:xfrm>
          <a:off x="611188" y="4724400"/>
          <a:ext cx="3455987" cy="439738"/>
        </p:xfrm>
        <a:graphic>
          <a:graphicData uri="http://schemas.openxmlformats.org/presentationml/2006/ole">
            <mc:AlternateContent xmlns:mc="http://schemas.openxmlformats.org/markup-compatibility/2006">
              <mc:Choice xmlns:v="urn:schemas-microsoft-com:vml" Requires="v">
                <p:oleObj spid="_x0000_s24968" name="Equation" r:id="rId9" imgW="1790640" imgH="228600" progId="Equation.DSMT4">
                  <p:embed/>
                </p:oleObj>
              </mc:Choice>
              <mc:Fallback>
                <p:oleObj name="Equation" r:id="rId9" imgW="1790640" imgH="2286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1188" y="4724400"/>
                        <a:ext cx="3455987"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398" name="Object 38"/>
          <p:cNvGraphicFramePr>
            <a:graphicFrameLocks noChangeAspect="1"/>
          </p:cNvGraphicFramePr>
          <p:nvPr/>
        </p:nvGraphicFramePr>
        <p:xfrm>
          <a:off x="611188" y="5229225"/>
          <a:ext cx="2901950" cy="390525"/>
        </p:xfrm>
        <a:graphic>
          <a:graphicData uri="http://schemas.openxmlformats.org/presentationml/2006/ole">
            <mc:AlternateContent xmlns:mc="http://schemas.openxmlformats.org/markup-compatibility/2006">
              <mc:Choice xmlns:v="urn:schemas-microsoft-com:vml" Requires="v">
                <p:oleObj spid="_x0000_s24969" name="Equation" r:id="rId11" imgW="1600200" imgH="215640" progId="Equation.DSMT4">
                  <p:embed/>
                </p:oleObj>
              </mc:Choice>
              <mc:Fallback>
                <p:oleObj name="Equation" r:id="rId11" imgW="1600200" imgH="2156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1188" y="5229225"/>
                        <a:ext cx="2901950" cy="390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399" name="Object 39"/>
          <p:cNvGraphicFramePr>
            <a:graphicFrameLocks noChangeAspect="1"/>
          </p:cNvGraphicFramePr>
          <p:nvPr/>
        </p:nvGraphicFramePr>
        <p:xfrm>
          <a:off x="611188" y="5732463"/>
          <a:ext cx="3487737" cy="403225"/>
        </p:xfrm>
        <a:graphic>
          <a:graphicData uri="http://schemas.openxmlformats.org/presentationml/2006/ole">
            <mc:AlternateContent xmlns:mc="http://schemas.openxmlformats.org/markup-compatibility/2006">
              <mc:Choice xmlns:v="urn:schemas-microsoft-com:vml" Requires="v">
                <p:oleObj spid="_x0000_s24970" name="Equation" r:id="rId13" imgW="1981080" imgH="228600" progId="Equation.DSMT4">
                  <p:embed/>
                </p:oleObj>
              </mc:Choice>
              <mc:Fallback>
                <p:oleObj name="Equation" r:id="rId13" imgW="1981080" imgH="22860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1188" y="5732463"/>
                        <a:ext cx="3487737" cy="403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451" name="AutoShape 91"/>
          <p:cNvSpPr>
            <a:spLocks noChangeArrowheads="1"/>
          </p:cNvSpPr>
          <p:nvPr/>
        </p:nvSpPr>
        <p:spPr bwMode="auto">
          <a:xfrm>
            <a:off x="4500563" y="4797425"/>
            <a:ext cx="215900" cy="576263"/>
          </a:xfrm>
          <a:prstGeom prst="rightArrow">
            <a:avLst>
              <a:gd name="adj1" fmla="val 50000"/>
              <a:gd name="adj2" fmla="val 25000"/>
            </a:avLst>
          </a:prstGeom>
          <a:solidFill>
            <a:srgbClr val="6600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9454" name="Text Box 94"/>
          <p:cNvSpPr txBox="1">
            <a:spLocks noChangeArrowheads="1"/>
          </p:cNvSpPr>
          <p:nvPr/>
        </p:nvSpPr>
        <p:spPr bwMode="auto">
          <a:xfrm>
            <a:off x="5003800" y="4365625"/>
            <a:ext cx="39957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ea typeface="华文细黑" pitchFamily="2" charset="-122"/>
              </a:rPr>
              <a:t>旋转后图像的画布大小为：</a:t>
            </a:r>
          </a:p>
        </p:txBody>
      </p:sp>
      <p:graphicFrame>
        <p:nvGraphicFramePr>
          <p:cNvPr id="399457" name="Object 97"/>
          <p:cNvGraphicFramePr>
            <a:graphicFrameLocks noChangeAspect="1"/>
          </p:cNvGraphicFramePr>
          <p:nvPr/>
        </p:nvGraphicFramePr>
        <p:xfrm>
          <a:off x="5292725" y="5013325"/>
          <a:ext cx="1150938" cy="366713"/>
        </p:xfrm>
        <a:graphic>
          <a:graphicData uri="http://schemas.openxmlformats.org/presentationml/2006/ole">
            <mc:AlternateContent xmlns:mc="http://schemas.openxmlformats.org/markup-compatibility/2006">
              <mc:Choice xmlns:v="urn:schemas-microsoft-com:vml" Requires="v">
                <p:oleObj spid="_x0000_s24971" name="公式" r:id="rId15" imgW="634680" imgH="203040" progId="Equation.3">
                  <p:embed/>
                </p:oleObj>
              </mc:Choice>
              <mc:Fallback>
                <p:oleObj name="公式" r:id="rId15" imgW="634680" imgH="2030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292725" y="5013325"/>
                        <a:ext cx="1150938"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9460" name="Object 100"/>
          <p:cNvGraphicFramePr>
            <a:graphicFrameLocks noChangeAspect="1"/>
          </p:cNvGraphicFramePr>
          <p:nvPr/>
        </p:nvGraphicFramePr>
        <p:xfrm>
          <a:off x="5364163" y="5445125"/>
          <a:ext cx="990600" cy="366713"/>
        </p:xfrm>
        <a:graphic>
          <a:graphicData uri="http://schemas.openxmlformats.org/presentationml/2006/ole">
            <mc:AlternateContent xmlns:mc="http://schemas.openxmlformats.org/markup-compatibility/2006">
              <mc:Choice xmlns:v="urn:schemas-microsoft-com:vml" Requires="v">
                <p:oleObj spid="_x0000_s24972" name="公式" r:id="rId17" imgW="545760" imgH="203040" progId="Equation.3">
                  <p:embed/>
                </p:oleObj>
              </mc:Choice>
              <mc:Fallback>
                <p:oleObj name="公式" r:id="rId17" imgW="545760" imgH="20304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64163" y="5445125"/>
                        <a:ext cx="99060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462" name="AutoShape 102"/>
          <p:cNvSpPr>
            <a:spLocks noChangeArrowheads="1"/>
          </p:cNvSpPr>
          <p:nvPr/>
        </p:nvSpPr>
        <p:spPr bwMode="auto">
          <a:xfrm>
            <a:off x="6588125" y="5084763"/>
            <a:ext cx="287338" cy="215900"/>
          </a:xfrm>
          <a:prstGeom prst="rightArrow">
            <a:avLst>
              <a:gd name="adj1" fmla="val 50000"/>
              <a:gd name="adj2" fmla="val 33272"/>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99465" name="Object 105"/>
          <p:cNvGraphicFramePr>
            <a:graphicFrameLocks noChangeAspect="1"/>
          </p:cNvGraphicFramePr>
          <p:nvPr/>
        </p:nvGraphicFramePr>
        <p:xfrm>
          <a:off x="7112000" y="5013325"/>
          <a:ext cx="966788" cy="366713"/>
        </p:xfrm>
        <a:graphic>
          <a:graphicData uri="http://schemas.openxmlformats.org/presentationml/2006/ole">
            <mc:AlternateContent xmlns:mc="http://schemas.openxmlformats.org/markup-compatibility/2006">
              <mc:Choice xmlns:v="urn:schemas-microsoft-com:vml" Requires="v">
                <p:oleObj spid="_x0000_s24973" name="公式" r:id="rId19" imgW="533160" imgH="203040" progId="Equation.3">
                  <p:embed/>
                </p:oleObj>
              </mc:Choice>
              <mc:Fallback>
                <p:oleObj name="公式" r:id="rId19" imgW="533160" imgH="20304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112000" y="5013325"/>
                        <a:ext cx="966788"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466" name="Text Box 106"/>
          <p:cNvSpPr txBox="1">
            <a:spLocks noChangeArrowheads="1"/>
          </p:cNvSpPr>
          <p:nvPr/>
        </p:nvSpPr>
        <p:spPr bwMode="auto">
          <a:xfrm>
            <a:off x="468313" y="2060575"/>
            <a:ext cx="79057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3200" b="1">
                <a:ea typeface="华文细黑" pitchFamily="2" charset="-122"/>
              </a:rPr>
              <a:t>例</a:t>
            </a:r>
          </a:p>
        </p:txBody>
      </p:sp>
      <p:sp>
        <p:nvSpPr>
          <p:cNvPr id="399467" name="Text Box 107"/>
          <p:cNvSpPr txBox="1">
            <a:spLocks noChangeArrowheads="1"/>
          </p:cNvSpPr>
          <p:nvPr/>
        </p:nvSpPr>
        <p:spPr bwMode="auto">
          <a:xfrm>
            <a:off x="5076825" y="5949950"/>
            <a:ext cx="345598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rgbClr val="FF99FF"/>
                </a:solidFill>
                <a:latin typeface="华文细黑" pitchFamily="2" charset="-122"/>
                <a:ea typeface="华文细黑" pitchFamily="2" charset="-122"/>
              </a:rPr>
              <a:t>平移量为△</a:t>
            </a:r>
            <a:r>
              <a:rPr lang="en-US" altLang="zh-CN" b="1">
                <a:solidFill>
                  <a:srgbClr val="FF99FF"/>
                </a:solidFill>
                <a:latin typeface="华文细黑" pitchFamily="2" charset="-122"/>
                <a:ea typeface="华文细黑" pitchFamily="2" charset="-122"/>
              </a:rPr>
              <a:t>x’=2;  △y’=0</a:t>
            </a:r>
            <a:r>
              <a:rPr lang="zh-CN" altLang="en-US" b="1">
                <a:solidFill>
                  <a:srgbClr val="FF99FF"/>
                </a:solidFill>
                <a:latin typeface="华文细黑" pitchFamily="2" charset="-122"/>
                <a:ea typeface="华文细黑" pitchFamily="2" charset="-122"/>
              </a:rPr>
              <a:t>。</a:t>
            </a:r>
          </a:p>
        </p:txBody>
      </p:sp>
    </p:spTree>
    <p:extLst>
      <p:ext uri="{BB962C8B-B14F-4D97-AF65-F5344CB8AC3E}">
        <p14:creationId xmlns:p14="http://schemas.microsoft.com/office/powerpoint/2010/main" val="2533575183"/>
      </p:ext>
    </p:extLst>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9938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4" presetClass="entr" presetSubtype="16" fill="hold" nodeType="clickEffect">
                                  <p:stCondLst>
                                    <p:cond delay="0"/>
                                  </p:stCondLst>
                                  <p:childTnLst>
                                    <p:set>
                                      <p:cBhvr>
                                        <p:cTn id="10" dur="1" fill="hold">
                                          <p:stCondLst>
                                            <p:cond delay="0"/>
                                          </p:stCondLst>
                                        </p:cTn>
                                        <p:tgtEl>
                                          <p:spTgt spid="399450"/>
                                        </p:tgtEl>
                                        <p:attrNameLst>
                                          <p:attrName>style.visibility</p:attrName>
                                        </p:attrNameLst>
                                      </p:cBhvr>
                                      <p:to>
                                        <p:strVal val="visible"/>
                                      </p:to>
                                    </p:set>
                                    <p:animEffect transition="in" filter="box(in)">
                                      <p:cBhvr>
                                        <p:cTn id="11" dur="500"/>
                                        <p:tgtEl>
                                          <p:spTgt spid="39945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4" presetClass="entr" presetSubtype="16" fill="hold" nodeType="clickEffect">
                                  <p:stCondLst>
                                    <p:cond delay="0"/>
                                  </p:stCondLst>
                                  <p:childTnLst>
                                    <p:set>
                                      <p:cBhvr>
                                        <p:cTn id="15" dur="1" fill="hold">
                                          <p:stCondLst>
                                            <p:cond delay="0"/>
                                          </p:stCondLst>
                                        </p:cTn>
                                        <p:tgtEl>
                                          <p:spTgt spid="399396"/>
                                        </p:tgtEl>
                                        <p:attrNameLst>
                                          <p:attrName>style.visibility</p:attrName>
                                        </p:attrNameLst>
                                      </p:cBhvr>
                                      <p:to>
                                        <p:strVal val="visible"/>
                                      </p:to>
                                    </p:set>
                                    <p:animEffect transition="in" filter="box(in)">
                                      <p:cBhvr>
                                        <p:cTn id="16" dur="500"/>
                                        <p:tgtEl>
                                          <p:spTgt spid="399396"/>
                                        </p:tgtEl>
                                      </p:cBhvr>
                                    </p:animEffect>
                                  </p:childTnLst>
                                </p:cTn>
                              </p:par>
                            </p:childTnLst>
                          </p:cTn>
                        </p:par>
                        <p:par>
                          <p:cTn id="17" fill="hold" nodeType="afterGroup">
                            <p:stCondLst>
                              <p:cond delay="500"/>
                            </p:stCondLst>
                            <p:childTnLst>
                              <p:par>
                                <p:cTn id="18" presetID="4" presetClass="entr" presetSubtype="16" fill="hold" nodeType="afterEffect">
                                  <p:stCondLst>
                                    <p:cond delay="0"/>
                                  </p:stCondLst>
                                  <p:childTnLst>
                                    <p:set>
                                      <p:cBhvr>
                                        <p:cTn id="19" dur="1" fill="hold">
                                          <p:stCondLst>
                                            <p:cond delay="0"/>
                                          </p:stCondLst>
                                        </p:cTn>
                                        <p:tgtEl>
                                          <p:spTgt spid="399397"/>
                                        </p:tgtEl>
                                        <p:attrNameLst>
                                          <p:attrName>style.visibility</p:attrName>
                                        </p:attrNameLst>
                                      </p:cBhvr>
                                      <p:to>
                                        <p:strVal val="visible"/>
                                      </p:to>
                                    </p:set>
                                    <p:animEffect transition="in" filter="box(in)">
                                      <p:cBhvr>
                                        <p:cTn id="20" dur="500"/>
                                        <p:tgtEl>
                                          <p:spTgt spid="399397"/>
                                        </p:tgtEl>
                                      </p:cBhvr>
                                    </p:animEffect>
                                  </p:childTnLst>
                                </p:cTn>
                              </p:par>
                            </p:childTnLst>
                          </p:cTn>
                        </p:par>
                        <p:par>
                          <p:cTn id="21" fill="hold" nodeType="afterGroup">
                            <p:stCondLst>
                              <p:cond delay="1000"/>
                            </p:stCondLst>
                            <p:childTnLst>
                              <p:par>
                                <p:cTn id="22" presetID="4" presetClass="entr" presetSubtype="16" fill="hold" nodeType="afterEffect">
                                  <p:stCondLst>
                                    <p:cond delay="0"/>
                                  </p:stCondLst>
                                  <p:childTnLst>
                                    <p:set>
                                      <p:cBhvr>
                                        <p:cTn id="23" dur="1" fill="hold">
                                          <p:stCondLst>
                                            <p:cond delay="0"/>
                                          </p:stCondLst>
                                        </p:cTn>
                                        <p:tgtEl>
                                          <p:spTgt spid="399398"/>
                                        </p:tgtEl>
                                        <p:attrNameLst>
                                          <p:attrName>style.visibility</p:attrName>
                                        </p:attrNameLst>
                                      </p:cBhvr>
                                      <p:to>
                                        <p:strVal val="visible"/>
                                      </p:to>
                                    </p:set>
                                    <p:animEffect transition="in" filter="box(in)">
                                      <p:cBhvr>
                                        <p:cTn id="24" dur="500"/>
                                        <p:tgtEl>
                                          <p:spTgt spid="399398"/>
                                        </p:tgtEl>
                                      </p:cBhvr>
                                    </p:animEffect>
                                  </p:childTnLst>
                                </p:cTn>
                              </p:par>
                            </p:childTnLst>
                          </p:cTn>
                        </p:par>
                        <p:par>
                          <p:cTn id="25" fill="hold" nodeType="afterGroup">
                            <p:stCondLst>
                              <p:cond delay="1500"/>
                            </p:stCondLst>
                            <p:childTnLst>
                              <p:par>
                                <p:cTn id="26" presetID="4" presetClass="entr" presetSubtype="16" fill="hold" nodeType="afterEffect">
                                  <p:stCondLst>
                                    <p:cond delay="0"/>
                                  </p:stCondLst>
                                  <p:childTnLst>
                                    <p:set>
                                      <p:cBhvr>
                                        <p:cTn id="27" dur="1" fill="hold">
                                          <p:stCondLst>
                                            <p:cond delay="0"/>
                                          </p:stCondLst>
                                        </p:cTn>
                                        <p:tgtEl>
                                          <p:spTgt spid="399399"/>
                                        </p:tgtEl>
                                        <p:attrNameLst>
                                          <p:attrName>style.visibility</p:attrName>
                                        </p:attrNameLst>
                                      </p:cBhvr>
                                      <p:to>
                                        <p:strVal val="visible"/>
                                      </p:to>
                                    </p:set>
                                    <p:animEffect transition="in" filter="box(in)">
                                      <p:cBhvr>
                                        <p:cTn id="28" dur="500"/>
                                        <p:tgtEl>
                                          <p:spTgt spid="399399"/>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399451"/>
                                        </p:tgtEl>
                                        <p:attrNameLst>
                                          <p:attrName>style.visibility</p:attrName>
                                        </p:attrNameLst>
                                      </p:cBhvr>
                                      <p:to>
                                        <p:strVal val="visible"/>
                                      </p:to>
                                    </p:set>
                                    <p:animEffect transition="in" filter="blinds(horizontal)">
                                      <p:cBhvr>
                                        <p:cTn id="33" dur="500"/>
                                        <p:tgtEl>
                                          <p:spTgt spid="399451"/>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399454"/>
                                        </p:tgtEl>
                                        <p:attrNameLst>
                                          <p:attrName>style.visibility</p:attrName>
                                        </p:attrNameLst>
                                      </p:cBhvr>
                                      <p:to>
                                        <p:strVal val="visible"/>
                                      </p:to>
                                    </p:set>
                                    <p:animEffect transition="in" filter="blinds(horizontal)">
                                      <p:cBhvr>
                                        <p:cTn id="38" dur="500"/>
                                        <p:tgtEl>
                                          <p:spTgt spid="399454"/>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4" presetClass="entr" presetSubtype="16" fill="hold" nodeType="clickEffect">
                                  <p:stCondLst>
                                    <p:cond delay="0"/>
                                  </p:stCondLst>
                                  <p:childTnLst>
                                    <p:set>
                                      <p:cBhvr>
                                        <p:cTn id="42" dur="1" fill="hold">
                                          <p:stCondLst>
                                            <p:cond delay="0"/>
                                          </p:stCondLst>
                                        </p:cTn>
                                        <p:tgtEl>
                                          <p:spTgt spid="399457"/>
                                        </p:tgtEl>
                                        <p:attrNameLst>
                                          <p:attrName>style.visibility</p:attrName>
                                        </p:attrNameLst>
                                      </p:cBhvr>
                                      <p:to>
                                        <p:strVal val="visible"/>
                                      </p:to>
                                    </p:set>
                                    <p:animEffect transition="in" filter="box(in)">
                                      <p:cBhvr>
                                        <p:cTn id="43" dur="500"/>
                                        <p:tgtEl>
                                          <p:spTgt spid="399457"/>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399462"/>
                                        </p:tgtEl>
                                        <p:attrNameLst>
                                          <p:attrName>style.visibility</p:attrName>
                                        </p:attrNameLst>
                                      </p:cBhvr>
                                      <p:to>
                                        <p:strVal val="visible"/>
                                      </p:to>
                                    </p:set>
                                    <p:animEffect transition="in" filter="blinds(horizontal)">
                                      <p:cBhvr>
                                        <p:cTn id="48" dur="500"/>
                                        <p:tgtEl>
                                          <p:spTgt spid="399462"/>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4" presetClass="entr" presetSubtype="16" fill="hold" nodeType="clickEffect">
                                  <p:stCondLst>
                                    <p:cond delay="0"/>
                                  </p:stCondLst>
                                  <p:childTnLst>
                                    <p:set>
                                      <p:cBhvr>
                                        <p:cTn id="52" dur="1" fill="hold">
                                          <p:stCondLst>
                                            <p:cond delay="0"/>
                                          </p:stCondLst>
                                        </p:cTn>
                                        <p:tgtEl>
                                          <p:spTgt spid="399465"/>
                                        </p:tgtEl>
                                        <p:attrNameLst>
                                          <p:attrName>style.visibility</p:attrName>
                                        </p:attrNameLst>
                                      </p:cBhvr>
                                      <p:to>
                                        <p:strVal val="visible"/>
                                      </p:to>
                                    </p:set>
                                    <p:animEffect transition="in" filter="box(in)">
                                      <p:cBhvr>
                                        <p:cTn id="53" dur="500"/>
                                        <p:tgtEl>
                                          <p:spTgt spid="399465"/>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4" presetClass="entr" presetSubtype="16" fill="hold" nodeType="clickEffect">
                                  <p:stCondLst>
                                    <p:cond delay="0"/>
                                  </p:stCondLst>
                                  <p:childTnLst>
                                    <p:set>
                                      <p:cBhvr>
                                        <p:cTn id="57" dur="1" fill="hold">
                                          <p:stCondLst>
                                            <p:cond delay="0"/>
                                          </p:stCondLst>
                                        </p:cTn>
                                        <p:tgtEl>
                                          <p:spTgt spid="399460"/>
                                        </p:tgtEl>
                                        <p:attrNameLst>
                                          <p:attrName>style.visibility</p:attrName>
                                        </p:attrNameLst>
                                      </p:cBhvr>
                                      <p:to>
                                        <p:strVal val="visible"/>
                                      </p:to>
                                    </p:set>
                                    <p:animEffect transition="in" filter="box(in)">
                                      <p:cBhvr>
                                        <p:cTn id="58" dur="500"/>
                                        <p:tgtEl>
                                          <p:spTgt spid="399460"/>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399467"/>
                                        </p:tgtEl>
                                        <p:attrNameLst>
                                          <p:attrName>style.visibility</p:attrName>
                                        </p:attrNameLst>
                                      </p:cBhvr>
                                      <p:to>
                                        <p:strVal val="visible"/>
                                      </p:to>
                                    </p:set>
                                    <p:animEffect transition="in" filter="blinds(horizontal)">
                                      <p:cBhvr>
                                        <p:cTn id="63" dur="500"/>
                                        <p:tgtEl>
                                          <p:spTgt spid="399467"/>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4" presetClass="entr" presetSubtype="16" fill="hold" nodeType="clickEffect">
                                  <p:stCondLst>
                                    <p:cond delay="0"/>
                                  </p:stCondLst>
                                  <p:childTnLst>
                                    <p:set>
                                      <p:cBhvr>
                                        <p:cTn id="67" dur="1" fill="hold">
                                          <p:stCondLst>
                                            <p:cond delay="0"/>
                                          </p:stCondLst>
                                        </p:cTn>
                                        <p:tgtEl>
                                          <p:spTgt spid="399362"/>
                                        </p:tgtEl>
                                        <p:attrNameLst>
                                          <p:attrName>style.visibility</p:attrName>
                                        </p:attrNameLst>
                                      </p:cBhvr>
                                      <p:to>
                                        <p:strVal val="visible"/>
                                      </p:to>
                                    </p:set>
                                    <p:animEffect transition="in" filter="box(in)">
                                      <p:cBhvr>
                                        <p:cTn id="68" dur="500"/>
                                        <p:tgtEl>
                                          <p:spTgt spid="399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51" grpId="0" animBg="1"/>
      <p:bldP spid="399454" grpId="0"/>
      <p:bldP spid="399462" grpId="0" animBg="1"/>
      <p:bldP spid="399467" grpId="0"/>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493570" name="Group 2"/>
          <p:cNvGrpSpPr>
            <a:grpSpLocks/>
          </p:cNvGrpSpPr>
          <p:nvPr/>
        </p:nvGrpSpPr>
        <p:grpSpPr bwMode="auto">
          <a:xfrm>
            <a:off x="5148263" y="2278063"/>
            <a:ext cx="1154112" cy="1152525"/>
            <a:chOff x="3515" y="2296"/>
            <a:chExt cx="727" cy="726"/>
          </a:xfrm>
        </p:grpSpPr>
        <p:sp>
          <p:nvSpPr>
            <p:cNvPr id="493571" name="Rectangle 3"/>
            <p:cNvSpPr>
              <a:spLocks noChangeArrowheads="1"/>
            </p:cNvSpPr>
            <p:nvPr/>
          </p:nvSpPr>
          <p:spPr bwMode="auto">
            <a:xfrm>
              <a:off x="3696" y="2478"/>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3572" name="Rectangle 4"/>
            <p:cNvSpPr>
              <a:spLocks noChangeArrowheads="1"/>
            </p:cNvSpPr>
            <p:nvPr/>
          </p:nvSpPr>
          <p:spPr bwMode="auto">
            <a:xfrm>
              <a:off x="3515" y="2478"/>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3573" name="Rectangle 5"/>
            <p:cNvSpPr>
              <a:spLocks noChangeArrowheads="1"/>
            </p:cNvSpPr>
            <p:nvPr/>
          </p:nvSpPr>
          <p:spPr bwMode="auto">
            <a:xfrm>
              <a:off x="3877" y="2659"/>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solidFill>
                  <a:schemeClr val="folHlink"/>
                </a:solidFill>
                <a:latin typeface="Tahoma" pitchFamily="34" charset="0"/>
              </a:endParaRPr>
            </a:p>
          </p:txBody>
        </p:sp>
        <p:sp>
          <p:nvSpPr>
            <p:cNvPr id="493574" name="Rectangle 6"/>
            <p:cNvSpPr>
              <a:spLocks noChangeArrowheads="1"/>
            </p:cNvSpPr>
            <p:nvPr/>
          </p:nvSpPr>
          <p:spPr bwMode="auto">
            <a:xfrm>
              <a:off x="3515" y="2659"/>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3575" name="Rectangle 7"/>
            <p:cNvSpPr>
              <a:spLocks noChangeArrowheads="1"/>
            </p:cNvSpPr>
            <p:nvPr/>
          </p:nvSpPr>
          <p:spPr bwMode="auto">
            <a:xfrm>
              <a:off x="3515" y="2840"/>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3576" name="Rectangle 8"/>
            <p:cNvSpPr>
              <a:spLocks noChangeArrowheads="1"/>
            </p:cNvSpPr>
            <p:nvPr/>
          </p:nvSpPr>
          <p:spPr bwMode="auto">
            <a:xfrm>
              <a:off x="3878" y="2478"/>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3577" name="Rectangle 9"/>
            <p:cNvSpPr>
              <a:spLocks noChangeArrowheads="1"/>
            </p:cNvSpPr>
            <p:nvPr/>
          </p:nvSpPr>
          <p:spPr bwMode="auto">
            <a:xfrm>
              <a:off x="3696" y="2659"/>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3578" name="Rectangle 10"/>
            <p:cNvSpPr>
              <a:spLocks noChangeArrowheads="1"/>
            </p:cNvSpPr>
            <p:nvPr/>
          </p:nvSpPr>
          <p:spPr bwMode="auto">
            <a:xfrm>
              <a:off x="3697" y="2841"/>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3579" name="Rectangle 11"/>
            <p:cNvSpPr>
              <a:spLocks noChangeArrowheads="1"/>
            </p:cNvSpPr>
            <p:nvPr/>
          </p:nvSpPr>
          <p:spPr bwMode="auto">
            <a:xfrm>
              <a:off x="3878" y="2841"/>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3580" name="Rectangle 12"/>
            <p:cNvSpPr>
              <a:spLocks noChangeArrowheads="1"/>
            </p:cNvSpPr>
            <p:nvPr/>
          </p:nvSpPr>
          <p:spPr bwMode="auto">
            <a:xfrm>
              <a:off x="3515" y="2296"/>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3581" name="Rectangle 13"/>
            <p:cNvSpPr>
              <a:spLocks noChangeArrowheads="1"/>
            </p:cNvSpPr>
            <p:nvPr/>
          </p:nvSpPr>
          <p:spPr bwMode="auto">
            <a:xfrm>
              <a:off x="3697" y="2296"/>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3582" name="Rectangle 14"/>
            <p:cNvSpPr>
              <a:spLocks noChangeArrowheads="1"/>
            </p:cNvSpPr>
            <p:nvPr/>
          </p:nvSpPr>
          <p:spPr bwMode="auto">
            <a:xfrm>
              <a:off x="3878" y="2296"/>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3583" name="Rectangle 15"/>
            <p:cNvSpPr>
              <a:spLocks noChangeArrowheads="1"/>
            </p:cNvSpPr>
            <p:nvPr/>
          </p:nvSpPr>
          <p:spPr bwMode="auto">
            <a:xfrm>
              <a:off x="4060" y="2296"/>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3584" name="Rectangle 16"/>
            <p:cNvSpPr>
              <a:spLocks noChangeArrowheads="1"/>
            </p:cNvSpPr>
            <p:nvPr/>
          </p:nvSpPr>
          <p:spPr bwMode="auto">
            <a:xfrm>
              <a:off x="4060" y="2478"/>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3585" name="Rectangle 17"/>
            <p:cNvSpPr>
              <a:spLocks noChangeArrowheads="1"/>
            </p:cNvSpPr>
            <p:nvPr/>
          </p:nvSpPr>
          <p:spPr bwMode="auto">
            <a:xfrm>
              <a:off x="4060" y="2659"/>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3586" name="Rectangle 18"/>
            <p:cNvSpPr>
              <a:spLocks noChangeArrowheads="1"/>
            </p:cNvSpPr>
            <p:nvPr/>
          </p:nvSpPr>
          <p:spPr bwMode="auto">
            <a:xfrm>
              <a:off x="4059" y="2840"/>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93587" name="Rectangle 19"/>
          <p:cNvSpPr>
            <a:spLocks noChangeArrowheads="1"/>
          </p:cNvSpPr>
          <p:nvPr/>
        </p:nvSpPr>
        <p:spPr bwMode="auto">
          <a:xfrm>
            <a:off x="5435600" y="2566988"/>
            <a:ext cx="288925" cy="28733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3588" name="Rectangle 20"/>
          <p:cNvSpPr>
            <a:spLocks noGrp="1" noChangeArrowheads="1"/>
          </p:cNvSpPr>
          <p:nvPr>
            <p:ph type="title"/>
          </p:nvPr>
        </p:nvSpPr>
        <p:spPr>
          <a:xfrm>
            <a:off x="616024" y="332656"/>
            <a:ext cx="7772400" cy="1143000"/>
          </a:xfrm>
        </p:spPr>
        <p:txBody>
          <a:bodyPr/>
          <a:lstStyle/>
          <a:p>
            <a:pPr algn="ctr"/>
            <a:r>
              <a:rPr lang="zh-CN" altLang="en-US" sz="3600" i="0" dirty="0">
                <a:latin typeface="黑体" pitchFamily="2" charset="-122"/>
                <a:ea typeface="黑体" pitchFamily="2" charset="-122"/>
              </a:rPr>
              <a:t>图像旋转</a:t>
            </a:r>
            <a:br>
              <a:rPr lang="zh-CN" altLang="en-US" sz="3600" i="0" dirty="0">
                <a:latin typeface="黑体" pitchFamily="2" charset="-122"/>
                <a:ea typeface="黑体" pitchFamily="2" charset="-122"/>
              </a:rPr>
            </a:br>
            <a:r>
              <a:rPr lang="zh-CN" altLang="en-US" sz="3600" i="0" dirty="0">
                <a:latin typeface="黑体" pitchFamily="2" charset="-122"/>
                <a:ea typeface="黑体" pitchFamily="2" charset="-122"/>
              </a:rPr>
              <a:t>        </a:t>
            </a:r>
            <a:r>
              <a:rPr lang="en-US" altLang="zh-CN" sz="2800" i="0" dirty="0">
                <a:latin typeface="Times New Roman"/>
                <a:ea typeface="黑体" pitchFamily="2" charset="-122"/>
              </a:rPr>
              <a:t>——</a:t>
            </a:r>
            <a:r>
              <a:rPr lang="en-US" altLang="zh-CN" sz="2800" i="0" dirty="0">
                <a:latin typeface="黑体" pitchFamily="2" charset="-122"/>
                <a:ea typeface="黑体" pitchFamily="2" charset="-122"/>
              </a:rPr>
              <a:t> </a:t>
            </a:r>
            <a:r>
              <a:rPr lang="zh-CN" altLang="en-US" sz="2800" i="0" dirty="0">
                <a:latin typeface="黑体" pitchFamily="2" charset="-122"/>
                <a:ea typeface="黑体" pitchFamily="2" charset="-122"/>
              </a:rPr>
              <a:t>按照确定画布时的平移量取整</a:t>
            </a:r>
          </a:p>
        </p:txBody>
      </p:sp>
      <p:grpSp>
        <p:nvGrpSpPr>
          <p:cNvPr id="493589" name="Group 21"/>
          <p:cNvGrpSpPr>
            <a:grpSpLocks/>
          </p:cNvGrpSpPr>
          <p:nvPr/>
        </p:nvGrpSpPr>
        <p:grpSpPr bwMode="auto">
          <a:xfrm>
            <a:off x="900113" y="2420938"/>
            <a:ext cx="865187" cy="863600"/>
            <a:chOff x="930" y="2478"/>
            <a:chExt cx="545" cy="544"/>
          </a:xfrm>
        </p:grpSpPr>
        <p:sp>
          <p:nvSpPr>
            <p:cNvPr id="493590" name="Rectangle 22"/>
            <p:cNvSpPr>
              <a:spLocks noChangeArrowheads="1"/>
            </p:cNvSpPr>
            <p:nvPr/>
          </p:nvSpPr>
          <p:spPr bwMode="auto">
            <a:xfrm>
              <a:off x="1111" y="2478"/>
              <a:ext cx="182" cy="18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3591" name="Rectangle 23"/>
            <p:cNvSpPr>
              <a:spLocks noChangeArrowheads="1"/>
            </p:cNvSpPr>
            <p:nvPr/>
          </p:nvSpPr>
          <p:spPr bwMode="auto">
            <a:xfrm>
              <a:off x="930" y="2478"/>
              <a:ext cx="182" cy="181"/>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3592" name="Rectangle 24"/>
            <p:cNvSpPr>
              <a:spLocks noChangeArrowheads="1"/>
            </p:cNvSpPr>
            <p:nvPr/>
          </p:nvSpPr>
          <p:spPr bwMode="auto">
            <a:xfrm>
              <a:off x="1292" y="2659"/>
              <a:ext cx="182" cy="181"/>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solidFill>
                  <a:schemeClr val="folHlink"/>
                </a:solidFill>
                <a:latin typeface="Tahoma" pitchFamily="34" charset="0"/>
              </a:endParaRPr>
            </a:p>
          </p:txBody>
        </p:sp>
        <p:sp>
          <p:nvSpPr>
            <p:cNvPr id="493593" name="Rectangle 25"/>
            <p:cNvSpPr>
              <a:spLocks noChangeArrowheads="1"/>
            </p:cNvSpPr>
            <p:nvPr/>
          </p:nvSpPr>
          <p:spPr bwMode="auto">
            <a:xfrm>
              <a:off x="930" y="2659"/>
              <a:ext cx="182" cy="181"/>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3594" name="Rectangle 26"/>
            <p:cNvSpPr>
              <a:spLocks noChangeArrowheads="1"/>
            </p:cNvSpPr>
            <p:nvPr/>
          </p:nvSpPr>
          <p:spPr bwMode="auto">
            <a:xfrm>
              <a:off x="930" y="2840"/>
              <a:ext cx="182" cy="181"/>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3595" name="Rectangle 27"/>
            <p:cNvSpPr>
              <a:spLocks noChangeArrowheads="1"/>
            </p:cNvSpPr>
            <p:nvPr/>
          </p:nvSpPr>
          <p:spPr bwMode="auto">
            <a:xfrm>
              <a:off x="1292" y="2478"/>
              <a:ext cx="182" cy="181"/>
            </a:xfrm>
            <a:prstGeom prst="rect">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3596" name="Rectangle 28"/>
            <p:cNvSpPr>
              <a:spLocks noChangeArrowheads="1"/>
            </p:cNvSpPr>
            <p:nvPr/>
          </p:nvSpPr>
          <p:spPr bwMode="auto">
            <a:xfrm>
              <a:off x="1111" y="2659"/>
              <a:ext cx="182" cy="181"/>
            </a:xfrm>
            <a:prstGeom prst="rect">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3597" name="Rectangle 29"/>
            <p:cNvSpPr>
              <a:spLocks noChangeArrowheads="1"/>
            </p:cNvSpPr>
            <p:nvPr/>
          </p:nvSpPr>
          <p:spPr bwMode="auto">
            <a:xfrm>
              <a:off x="1112" y="2841"/>
              <a:ext cx="182" cy="181"/>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3598" name="Rectangle 30"/>
            <p:cNvSpPr>
              <a:spLocks noChangeArrowheads="1"/>
            </p:cNvSpPr>
            <p:nvPr/>
          </p:nvSpPr>
          <p:spPr bwMode="auto">
            <a:xfrm>
              <a:off x="1293" y="2841"/>
              <a:ext cx="182" cy="181"/>
            </a:xfrm>
            <a:prstGeom prst="rect">
              <a:avLst/>
            </a:prstGeom>
            <a:solidFill>
              <a:srgbClr val="FF33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93599" name="Group 31"/>
          <p:cNvGrpSpPr>
            <a:grpSpLocks/>
          </p:cNvGrpSpPr>
          <p:nvPr/>
        </p:nvGrpSpPr>
        <p:grpSpPr bwMode="auto">
          <a:xfrm>
            <a:off x="2339975" y="2276475"/>
            <a:ext cx="2016125" cy="1081088"/>
            <a:chOff x="1473" y="1026"/>
            <a:chExt cx="1270" cy="816"/>
          </a:xfrm>
        </p:grpSpPr>
        <p:sp>
          <p:nvSpPr>
            <p:cNvPr id="493600" name="AutoShape 32"/>
            <p:cNvSpPr>
              <a:spLocks noChangeArrowheads="1"/>
            </p:cNvSpPr>
            <p:nvPr/>
          </p:nvSpPr>
          <p:spPr bwMode="auto">
            <a:xfrm>
              <a:off x="1519" y="1207"/>
              <a:ext cx="1224" cy="272"/>
            </a:xfrm>
            <a:prstGeom prst="rightArrow">
              <a:avLst>
                <a:gd name="adj1" fmla="val 50000"/>
                <a:gd name="adj2" fmla="val 112500"/>
              </a:avLst>
            </a:prstGeom>
            <a:solidFill>
              <a:srgbClr val="6600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93601" name="Object 33"/>
            <p:cNvGraphicFramePr>
              <a:graphicFrameLocks noChangeAspect="1"/>
            </p:cNvGraphicFramePr>
            <p:nvPr/>
          </p:nvGraphicFramePr>
          <p:xfrm>
            <a:off x="1745" y="1026"/>
            <a:ext cx="765" cy="259"/>
          </p:xfrm>
          <a:graphic>
            <a:graphicData uri="http://schemas.openxmlformats.org/presentationml/2006/ole">
              <mc:AlternateContent xmlns:mc="http://schemas.openxmlformats.org/markup-compatibility/2006">
                <mc:Choice xmlns:v="urn:schemas-microsoft-com:vml" Requires="v">
                  <p:oleObj spid="_x0000_s25903" name="Equation" r:id="rId3" imgW="495000" imgH="177480" progId="Equation.3">
                    <p:embed/>
                  </p:oleObj>
                </mc:Choice>
                <mc:Fallback>
                  <p:oleObj name="Equation" r:id="rId3" imgW="495000" imgH="177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5" y="1026"/>
                          <a:ext cx="765"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3602" name="Object 34"/>
            <p:cNvGraphicFramePr>
              <a:graphicFrameLocks noChangeAspect="1"/>
            </p:cNvGraphicFramePr>
            <p:nvPr/>
          </p:nvGraphicFramePr>
          <p:xfrm>
            <a:off x="1473" y="1434"/>
            <a:ext cx="1201" cy="408"/>
          </p:xfrm>
          <a:graphic>
            <a:graphicData uri="http://schemas.openxmlformats.org/presentationml/2006/ole">
              <mc:AlternateContent xmlns:mc="http://schemas.openxmlformats.org/markup-compatibility/2006">
                <mc:Choice xmlns:v="urn:schemas-microsoft-com:vml" Requires="v">
                  <p:oleObj spid="_x0000_s25904" name="Equation" r:id="rId5" imgW="1206360" imgH="457200" progId="Equation.3">
                    <p:embed/>
                  </p:oleObj>
                </mc:Choice>
                <mc:Fallback>
                  <p:oleObj name="Equation" r:id="rId5" imgW="1206360" imgH="4572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3" y="1434"/>
                          <a:ext cx="1201" cy="4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493603" name="Object 35"/>
          <p:cNvGraphicFramePr>
            <a:graphicFrameLocks noChangeAspect="1"/>
          </p:cNvGraphicFramePr>
          <p:nvPr/>
        </p:nvGraphicFramePr>
        <p:xfrm>
          <a:off x="757238" y="4510088"/>
          <a:ext cx="2601912" cy="320675"/>
        </p:xfrm>
        <a:graphic>
          <a:graphicData uri="http://schemas.openxmlformats.org/presentationml/2006/ole">
            <mc:AlternateContent xmlns:mc="http://schemas.openxmlformats.org/markup-compatibility/2006">
              <mc:Choice xmlns:v="urn:schemas-microsoft-com:vml" Requires="v">
                <p:oleObj spid="_x0000_s25905" name="公式" r:id="rId7" imgW="1434960" imgH="177480" progId="Equation.3">
                  <p:embed/>
                </p:oleObj>
              </mc:Choice>
              <mc:Fallback>
                <p:oleObj name="公式" r:id="rId7" imgW="1434960" imgH="177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7238" y="4510088"/>
                        <a:ext cx="2601912" cy="32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3605" name="Object 37"/>
          <p:cNvGraphicFramePr>
            <a:graphicFrameLocks noChangeAspect="1"/>
          </p:cNvGraphicFramePr>
          <p:nvPr/>
        </p:nvGraphicFramePr>
        <p:xfrm>
          <a:off x="757238" y="4941888"/>
          <a:ext cx="2601912" cy="366712"/>
        </p:xfrm>
        <a:graphic>
          <a:graphicData uri="http://schemas.openxmlformats.org/presentationml/2006/ole">
            <mc:AlternateContent xmlns:mc="http://schemas.openxmlformats.org/markup-compatibility/2006">
              <mc:Choice xmlns:v="urn:schemas-microsoft-com:vml" Requires="v">
                <p:oleObj spid="_x0000_s25906" name="公式" r:id="rId9" imgW="1434960" imgH="203040" progId="Equation.3">
                  <p:embed/>
                </p:oleObj>
              </mc:Choice>
              <mc:Fallback>
                <p:oleObj name="公式" r:id="rId9" imgW="1434960" imgH="2030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7238" y="4941888"/>
                        <a:ext cx="2601912"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3607" name="Rectangle 39"/>
          <p:cNvSpPr>
            <a:spLocks noChangeArrowheads="1"/>
          </p:cNvSpPr>
          <p:nvPr/>
        </p:nvSpPr>
        <p:spPr bwMode="auto">
          <a:xfrm>
            <a:off x="5148263" y="2566988"/>
            <a:ext cx="288925" cy="287337"/>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3608" name="Rectangle 40"/>
          <p:cNvSpPr>
            <a:spLocks noChangeArrowheads="1"/>
          </p:cNvSpPr>
          <p:nvPr/>
        </p:nvSpPr>
        <p:spPr bwMode="auto">
          <a:xfrm>
            <a:off x="6011863" y="2566988"/>
            <a:ext cx="288925" cy="287337"/>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solidFill>
                <a:schemeClr val="folHlink"/>
              </a:solidFill>
              <a:latin typeface="Tahoma" pitchFamily="34" charset="0"/>
            </a:endParaRPr>
          </a:p>
        </p:txBody>
      </p:sp>
      <p:sp>
        <p:nvSpPr>
          <p:cNvPr id="493609" name="Rectangle 41"/>
          <p:cNvSpPr>
            <a:spLocks noChangeArrowheads="1"/>
          </p:cNvSpPr>
          <p:nvPr/>
        </p:nvSpPr>
        <p:spPr bwMode="auto">
          <a:xfrm>
            <a:off x="5435600" y="3141663"/>
            <a:ext cx="288925" cy="287337"/>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3610" name="Rectangle 42"/>
          <p:cNvSpPr>
            <a:spLocks noChangeArrowheads="1"/>
          </p:cNvSpPr>
          <p:nvPr/>
        </p:nvSpPr>
        <p:spPr bwMode="auto">
          <a:xfrm>
            <a:off x="5724525" y="2278063"/>
            <a:ext cx="288925" cy="287337"/>
          </a:xfrm>
          <a:prstGeom prst="rect">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3611" name="Rectangle 43"/>
          <p:cNvSpPr>
            <a:spLocks noChangeArrowheads="1"/>
          </p:cNvSpPr>
          <p:nvPr/>
        </p:nvSpPr>
        <p:spPr bwMode="auto">
          <a:xfrm>
            <a:off x="5724525" y="2854325"/>
            <a:ext cx="288925" cy="287338"/>
          </a:xfrm>
          <a:prstGeom prst="rect">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3612" name="Rectangle 44"/>
          <p:cNvSpPr>
            <a:spLocks noChangeArrowheads="1"/>
          </p:cNvSpPr>
          <p:nvPr/>
        </p:nvSpPr>
        <p:spPr bwMode="auto">
          <a:xfrm>
            <a:off x="5724525" y="3141663"/>
            <a:ext cx="288925" cy="287337"/>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3613" name="Rectangle 45"/>
          <p:cNvSpPr>
            <a:spLocks noChangeArrowheads="1"/>
          </p:cNvSpPr>
          <p:nvPr/>
        </p:nvSpPr>
        <p:spPr bwMode="auto">
          <a:xfrm>
            <a:off x="6011863" y="2854325"/>
            <a:ext cx="288925" cy="287338"/>
          </a:xfrm>
          <a:prstGeom prst="rect">
            <a:avLst/>
          </a:prstGeom>
          <a:solidFill>
            <a:srgbClr val="FF33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3614" name="Rectangle 46"/>
          <p:cNvSpPr>
            <a:spLocks noChangeArrowheads="1"/>
          </p:cNvSpPr>
          <p:nvPr/>
        </p:nvSpPr>
        <p:spPr bwMode="auto">
          <a:xfrm>
            <a:off x="5435600" y="2854325"/>
            <a:ext cx="288925" cy="287338"/>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3621" name="Text Box 53"/>
          <p:cNvSpPr txBox="1">
            <a:spLocks noChangeArrowheads="1"/>
          </p:cNvSpPr>
          <p:nvPr/>
        </p:nvSpPr>
        <p:spPr bwMode="auto">
          <a:xfrm>
            <a:off x="4067175" y="4221163"/>
            <a:ext cx="4752975" cy="860425"/>
          </a:xfrm>
          <a:prstGeom prst="rect">
            <a:avLst/>
          </a:prstGeom>
          <a:solidFill>
            <a:srgbClr val="FFC8C8"/>
          </a:solidFill>
          <a:ln w="38100" cmpd="dbl">
            <a:solidFill>
              <a:srgbClr val="66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zh-CN" altLang="en-US" sz="2400" b="1">
                <a:solidFill>
                  <a:srgbClr val="6600CC"/>
                </a:solidFill>
                <a:latin typeface="Tahoma" pitchFamily="34" charset="0"/>
                <a:ea typeface="华文细黑" pitchFamily="2" charset="-122"/>
              </a:rPr>
              <a:t>结论：按照图像旋转计算公式获得的结果与想象中的差异很大。</a:t>
            </a:r>
          </a:p>
        </p:txBody>
      </p:sp>
      <p:sp>
        <p:nvSpPr>
          <p:cNvPr id="493635" name="Text Box 67"/>
          <p:cNvSpPr txBox="1">
            <a:spLocks noChangeArrowheads="1"/>
          </p:cNvSpPr>
          <p:nvPr/>
        </p:nvSpPr>
        <p:spPr bwMode="auto">
          <a:xfrm>
            <a:off x="612775" y="4005263"/>
            <a:ext cx="3384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latin typeface="华文细黑" pitchFamily="2" charset="-122"/>
                <a:ea typeface="华文细黑" pitchFamily="2" charset="-122"/>
              </a:rPr>
              <a:t>对原图的</a:t>
            </a:r>
            <a:r>
              <a:rPr lang="en-US" altLang="zh-CN" b="1">
                <a:latin typeface="华文细黑" pitchFamily="2" charset="-122"/>
                <a:ea typeface="华文细黑" pitchFamily="2" charset="-122"/>
              </a:rPr>
              <a:t>(1,1)</a:t>
            </a:r>
            <a:r>
              <a:rPr lang="zh-CN" altLang="en-US" b="1">
                <a:latin typeface="华文细黑" pitchFamily="2" charset="-122"/>
                <a:ea typeface="华文细黑" pitchFamily="2" charset="-122"/>
              </a:rPr>
              <a:t>像素，</a:t>
            </a:r>
            <a:r>
              <a:rPr lang="en-US" altLang="zh-CN" b="1">
                <a:latin typeface="华文细黑" pitchFamily="2" charset="-122"/>
                <a:ea typeface="华文细黑" pitchFamily="2" charset="-122"/>
              </a:rPr>
              <a:t>x=1,y=1</a:t>
            </a:r>
          </a:p>
        </p:txBody>
      </p:sp>
      <p:sp>
        <p:nvSpPr>
          <p:cNvPr id="493636" name="Text Box 68"/>
          <p:cNvSpPr txBox="1">
            <a:spLocks noChangeArrowheads="1"/>
          </p:cNvSpPr>
          <p:nvPr/>
        </p:nvSpPr>
        <p:spPr bwMode="auto">
          <a:xfrm>
            <a:off x="468313" y="5373688"/>
            <a:ext cx="38893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ea typeface="华文细黑" pitchFamily="2" charset="-122"/>
              </a:rPr>
              <a:t>取整后，该点在新图的</a:t>
            </a:r>
            <a:r>
              <a:rPr lang="en-US" altLang="zh-CN" b="1">
                <a:ea typeface="华文细黑" pitchFamily="2" charset="-122"/>
              </a:rPr>
              <a:t>(2,1)</a:t>
            </a:r>
            <a:r>
              <a:rPr lang="zh-CN" altLang="en-US" b="1">
                <a:ea typeface="华文细黑" pitchFamily="2" charset="-122"/>
              </a:rPr>
              <a:t>上。</a:t>
            </a:r>
          </a:p>
        </p:txBody>
      </p:sp>
      <p:grpSp>
        <p:nvGrpSpPr>
          <p:cNvPr id="493639" name="Group 71"/>
          <p:cNvGrpSpPr>
            <a:grpSpLocks/>
          </p:cNvGrpSpPr>
          <p:nvPr/>
        </p:nvGrpSpPr>
        <p:grpSpPr bwMode="auto">
          <a:xfrm>
            <a:off x="7019925" y="2349500"/>
            <a:ext cx="1447800" cy="1079500"/>
            <a:chOff x="4512" y="1104"/>
            <a:chExt cx="912" cy="680"/>
          </a:xfrm>
        </p:grpSpPr>
        <p:grpSp>
          <p:nvGrpSpPr>
            <p:cNvPr id="493623" name="Group 55"/>
            <p:cNvGrpSpPr>
              <a:grpSpLocks/>
            </p:cNvGrpSpPr>
            <p:nvPr/>
          </p:nvGrpSpPr>
          <p:grpSpPr bwMode="auto">
            <a:xfrm rot="-1401619">
              <a:off x="4512" y="1104"/>
              <a:ext cx="545" cy="544"/>
              <a:chOff x="930" y="2478"/>
              <a:chExt cx="545" cy="544"/>
            </a:xfrm>
          </p:grpSpPr>
          <p:sp>
            <p:nvSpPr>
              <p:cNvPr id="493624" name="Rectangle 56"/>
              <p:cNvSpPr>
                <a:spLocks noChangeArrowheads="1"/>
              </p:cNvSpPr>
              <p:nvPr/>
            </p:nvSpPr>
            <p:spPr bwMode="auto">
              <a:xfrm>
                <a:off x="1111" y="2478"/>
                <a:ext cx="182" cy="18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3625" name="Rectangle 57"/>
              <p:cNvSpPr>
                <a:spLocks noChangeArrowheads="1"/>
              </p:cNvSpPr>
              <p:nvPr/>
            </p:nvSpPr>
            <p:spPr bwMode="auto">
              <a:xfrm>
                <a:off x="930" y="2478"/>
                <a:ext cx="182" cy="181"/>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3626" name="Rectangle 58"/>
              <p:cNvSpPr>
                <a:spLocks noChangeArrowheads="1"/>
              </p:cNvSpPr>
              <p:nvPr/>
            </p:nvSpPr>
            <p:spPr bwMode="auto">
              <a:xfrm>
                <a:off x="1292" y="2659"/>
                <a:ext cx="182" cy="181"/>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solidFill>
                    <a:schemeClr val="folHlink"/>
                  </a:solidFill>
                  <a:latin typeface="Tahoma" pitchFamily="34" charset="0"/>
                </a:endParaRPr>
              </a:p>
            </p:txBody>
          </p:sp>
          <p:sp>
            <p:nvSpPr>
              <p:cNvPr id="493627" name="Rectangle 59"/>
              <p:cNvSpPr>
                <a:spLocks noChangeArrowheads="1"/>
              </p:cNvSpPr>
              <p:nvPr/>
            </p:nvSpPr>
            <p:spPr bwMode="auto">
              <a:xfrm>
                <a:off x="930" y="2659"/>
                <a:ext cx="182" cy="181"/>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3628" name="Rectangle 60"/>
              <p:cNvSpPr>
                <a:spLocks noChangeArrowheads="1"/>
              </p:cNvSpPr>
              <p:nvPr/>
            </p:nvSpPr>
            <p:spPr bwMode="auto">
              <a:xfrm>
                <a:off x="930" y="2840"/>
                <a:ext cx="182" cy="181"/>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3629" name="Rectangle 61"/>
              <p:cNvSpPr>
                <a:spLocks noChangeArrowheads="1"/>
              </p:cNvSpPr>
              <p:nvPr/>
            </p:nvSpPr>
            <p:spPr bwMode="auto">
              <a:xfrm>
                <a:off x="1292" y="2478"/>
                <a:ext cx="182" cy="181"/>
              </a:xfrm>
              <a:prstGeom prst="rect">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3630" name="Rectangle 62"/>
              <p:cNvSpPr>
                <a:spLocks noChangeArrowheads="1"/>
              </p:cNvSpPr>
              <p:nvPr/>
            </p:nvSpPr>
            <p:spPr bwMode="auto">
              <a:xfrm>
                <a:off x="1111" y="2659"/>
                <a:ext cx="182" cy="181"/>
              </a:xfrm>
              <a:prstGeom prst="rect">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3631" name="Rectangle 63"/>
              <p:cNvSpPr>
                <a:spLocks noChangeArrowheads="1"/>
              </p:cNvSpPr>
              <p:nvPr/>
            </p:nvSpPr>
            <p:spPr bwMode="auto">
              <a:xfrm>
                <a:off x="1112" y="2841"/>
                <a:ext cx="182" cy="181"/>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3632" name="Rectangle 64"/>
              <p:cNvSpPr>
                <a:spLocks noChangeArrowheads="1"/>
              </p:cNvSpPr>
              <p:nvPr/>
            </p:nvSpPr>
            <p:spPr bwMode="auto">
              <a:xfrm>
                <a:off x="1293" y="2841"/>
                <a:ext cx="182" cy="181"/>
              </a:xfrm>
              <a:prstGeom prst="rect">
                <a:avLst/>
              </a:prstGeom>
              <a:solidFill>
                <a:srgbClr val="FF33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93633" name="Line 65"/>
            <p:cNvSpPr>
              <a:spLocks noChangeShapeType="1"/>
            </p:cNvSpPr>
            <p:nvPr/>
          </p:nvSpPr>
          <p:spPr bwMode="auto">
            <a:xfrm>
              <a:off x="4560" y="1740"/>
              <a:ext cx="864"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493637" name="Object 69"/>
            <p:cNvGraphicFramePr>
              <a:graphicFrameLocks noChangeAspect="1"/>
            </p:cNvGraphicFramePr>
            <p:nvPr/>
          </p:nvGraphicFramePr>
          <p:xfrm>
            <a:off x="4876" y="1580"/>
            <a:ext cx="291" cy="204"/>
          </p:xfrm>
          <a:graphic>
            <a:graphicData uri="http://schemas.openxmlformats.org/presentationml/2006/ole">
              <mc:AlternateContent xmlns:mc="http://schemas.openxmlformats.org/markup-compatibility/2006">
                <mc:Choice xmlns:v="urn:schemas-microsoft-com:vml" Requires="v">
                  <p:oleObj spid="_x0000_s25907" name="公式" r:id="rId11" imgW="253800" imgH="177480" progId="Equation.3">
                    <p:embed/>
                  </p:oleObj>
                </mc:Choice>
                <mc:Fallback>
                  <p:oleObj name="公式" r:id="rId11" imgW="253800" imgH="1774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76" y="1580"/>
                          <a:ext cx="291" cy="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493640" name="Object 72"/>
          <p:cNvGraphicFramePr>
            <a:graphicFrameLocks noChangeAspect="1"/>
          </p:cNvGraphicFramePr>
          <p:nvPr/>
        </p:nvGraphicFramePr>
        <p:xfrm>
          <a:off x="396875" y="4510088"/>
          <a:ext cx="3038475" cy="320675"/>
        </p:xfrm>
        <a:graphic>
          <a:graphicData uri="http://schemas.openxmlformats.org/presentationml/2006/ole">
            <mc:AlternateContent xmlns:mc="http://schemas.openxmlformats.org/markup-compatibility/2006">
              <mc:Choice xmlns:v="urn:schemas-microsoft-com:vml" Requires="v">
                <p:oleObj spid="_x0000_s25908" name="公式" r:id="rId13" imgW="1676160" imgH="177480" progId="Equation.3">
                  <p:embed/>
                </p:oleObj>
              </mc:Choice>
              <mc:Fallback>
                <p:oleObj name="公式" r:id="rId13" imgW="1676160" imgH="17748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96875" y="4510088"/>
                        <a:ext cx="3038475" cy="32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3641" name="Object 73"/>
          <p:cNvGraphicFramePr>
            <a:graphicFrameLocks noChangeAspect="1"/>
          </p:cNvGraphicFramePr>
          <p:nvPr/>
        </p:nvGraphicFramePr>
        <p:xfrm>
          <a:off x="396875" y="4941888"/>
          <a:ext cx="2878138" cy="366712"/>
        </p:xfrm>
        <a:graphic>
          <a:graphicData uri="http://schemas.openxmlformats.org/presentationml/2006/ole">
            <mc:AlternateContent xmlns:mc="http://schemas.openxmlformats.org/markup-compatibility/2006">
              <mc:Choice xmlns:v="urn:schemas-microsoft-com:vml" Requires="v">
                <p:oleObj spid="_x0000_s25909" name="公式" r:id="rId15" imgW="1587240" imgH="203040" progId="Equation.3">
                  <p:embed/>
                </p:oleObj>
              </mc:Choice>
              <mc:Fallback>
                <p:oleObj name="公式" r:id="rId15" imgW="1587240" imgH="2030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6875" y="4941888"/>
                        <a:ext cx="2878138"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3642" name="Text Box 74"/>
          <p:cNvSpPr txBox="1">
            <a:spLocks noChangeArrowheads="1"/>
          </p:cNvSpPr>
          <p:nvPr/>
        </p:nvSpPr>
        <p:spPr bwMode="auto">
          <a:xfrm>
            <a:off x="468313" y="4005263"/>
            <a:ext cx="3384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latin typeface="华文细黑" pitchFamily="2" charset="-122"/>
                <a:ea typeface="华文细黑" pitchFamily="2" charset="-122"/>
              </a:rPr>
              <a:t>对原图的</a:t>
            </a:r>
            <a:r>
              <a:rPr lang="en-US" altLang="zh-CN" b="1">
                <a:latin typeface="华文细黑" pitchFamily="2" charset="-122"/>
                <a:ea typeface="华文细黑" pitchFamily="2" charset="-122"/>
              </a:rPr>
              <a:t>(1,2)</a:t>
            </a:r>
            <a:r>
              <a:rPr lang="zh-CN" altLang="en-US" b="1">
                <a:latin typeface="华文细黑" pitchFamily="2" charset="-122"/>
                <a:ea typeface="华文细黑" pitchFamily="2" charset="-122"/>
              </a:rPr>
              <a:t>像素，</a:t>
            </a:r>
            <a:r>
              <a:rPr lang="en-US" altLang="zh-CN" b="1">
                <a:latin typeface="华文细黑" pitchFamily="2" charset="-122"/>
                <a:ea typeface="华文细黑" pitchFamily="2" charset="-122"/>
              </a:rPr>
              <a:t>x=1,y=2</a:t>
            </a:r>
          </a:p>
        </p:txBody>
      </p:sp>
      <p:sp>
        <p:nvSpPr>
          <p:cNvPr id="493643" name="Text Box 75"/>
          <p:cNvSpPr txBox="1">
            <a:spLocks noChangeArrowheads="1"/>
          </p:cNvSpPr>
          <p:nvPr/>
        </p:nvSpPr>
        <p:spPr bwMode="auto">
          <a:xfrm>
            <a:off x="323850" y="5373688"/>
            <a:ext cx="38893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ea typeface="华文细黑" pitchFamily="2" charset="-122"/>
              </a:rPr>
              <a:t>取整后，该点在新图的</a:t>
            </a:r>
            <a:r>
              <a:rPr lang="en-US" altLang="zh-CN" b="1">
                <a:ea typeface="华文细黑" pitchFamily="2" charset="-122"/>
              </a:rPr>
              <a:t>(2,2)</a:t>
            </a:r>
            <a:r>
              <a:rPr lang="zh-CN" altLang="en-US" b="1">
                <a:ea typeface="华文细黑" pitchFamily="2" charset="-122"/>
              </a:rPr>
              <a:t>上。</a:t>
            </a:r>
          </a:p>
        </p:txBody>
      </p:sp>
      <p:sp>
        <p:nvSpPr>
          <p:cNvPr id="493648" name="AutoShape 80"/>
          <p:cNvSpPr>
            <a:spLocks noChangeArrowheads="1"/>
          </p:cNvSpPr>
          <p:nvPr/>
        </p:nvSpPr>
        <p:spPr bwMode="auto">
          <a:xfrm>
            <a:off x="6011863" y="5157788"/>
            <a:ext cx="720725" cy="215900"/>
          </a:xfrm>
          <a:prstGeom prst="downArrow">
            <a:avLst>
              <a:gd name="adj1" fmla="val 50000"/>
              <a:gd name="adj2" fmla="val 25000"/>
            </a:avLst>
          </a:prstGeom>
          <a:solidFill>
            <a:srgbClr val="6600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3649" name="Text Box 81"/>
          <p:cNvSpPr txBox="1">
            <a:spLocks noChangeArrowheads="1"/>
          </p:cNvSpPr>
          <p:nvPr/>
        </p:nvSpPr>
        <p:spPr bwMode="auto">
          <a:xfrm>
            <a:off x="4859338" y="5445125"/>
            <a:ext cx="3457575" cy="495300"/>
          </a:xfrm>
          <a:prstGeom prst="rect">
            <a:avLst/>
          </a:prstGeom>
          <a:solidFill>
            <a:srgbClr val="FFC8C8"/>
          </a:solidFill>
          <a:ln w="38100" cmpd="dbl">
            <a:solidFill>
              <a:srgbClr val="66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zh-CN" altLang="en-US" sz="2400" b="1">
                <a:solidFill>
                  <a:srgbClr val="6600CC"/>
                </a:solidFill>
                <a:latin typeface="Tahoma" pitchFamily="34" charset="0"/>
                <a:ea typeface="华文细黑" pitchFamily="2" charset="-122"/>
              </a:rPr>
              <a:t>必须进行后处理操作。</a:t>
            </a:r>
          </a:p>
        </p:txBody>
      </p:sp>
    </p:spTree>
    <p:extLst>
      <p:ext uri="{BB962C8B-B14F-4D97-AF65-F5344CB8AC3E}">
        <p14:creationId xmlns:p14="http://schemas.microsoft.com/office/powerpoint/2010/main" val="4117887297"/>
      </p:ext>
    </p:extLst>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9358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4" presetClass="entr" presetSubtype="16" fill="hold" nodeType="clickEffect">
                                  <p:stCondLst>
                                    <p:cond delay="0"/>
                                  </p:stCondLst>
                                  <p:childTnLst>
                                    <p:set>
                                      <p:cBhvr>
                                        <p:cTn id="10" dur="1" fill="hold">
                                          <p:stCondLst>
                                            <p:cond delay="0"/>
                                          </p:stCondLst>
                                        </p:cTn>
                                        <p:tgtEl>
                                          <p:spTgt spid="493599"/>
                                        </p:tgtEl>
                                        <p:attrNameLst>
                                          <p:attrName>style.visibility</p:attrName>
                                        </p:attrNameLst>
                                      </p:cBhvr>
                                      <p:to>
                                        <p:strVal val="visible"/>
                                      </p:to>
                                    </p:set>
                                    <p:animEffect transition="in" filter="box(in)">
                                      <p:cBhvr>
                                        <p:cTn id="11" dur="500"/>
                                        <p:tgtEl>
                                          <p:spTgt spid="49359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nodeType="clickEffect">
                                  <p:stCondLst>
                                    <p:cond delay="0"/>
                                  </p:stCondLst>
                                  <p:childTnLst>
                                    <p:set>
                                      <p:cBhvr>
                                        <p:cTn id="15" dur="1" fill="hold">
                                          <p:stCondLst>
                                            <p:cond delay="0"/>
                                          </p:stCondLst>
                                        </p:cTn>
                                        <p:tgtEl>
                                          <p:spTgt spid="493639"/>
                                        </p:tgtEl>
                                        <p:attrNameLst>
                                          <p:attrName>style.visibility</p:attrName>
                                        </p:attrNameLst>
                                      </p:cBhvr>
                                      <p:to>
                                        <p:strVal val="visible"/>
                                      </p:to>
                                    </p:set>
                                    <p:animEffect transition="in" filter="blinds(horizontal)">
                                      <p:cBhvr>
                                        <p:cTn id="16" dur="500"/>
                                        <p:tgtEl>
                                          <p:spTgt spid="493639"/>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493603"/>
                                        </p:tgtEl>
                                        <p:attrNameLst>
                                          <p:attrName>style.visibility</p:attrName>
                                        </p:attrNameLst>
                                      </p:cBhvr>
                                      <p:to>
                                        <p:strVal val="visible"/>
                                      </p:to>
                                    </p:set>
                                    <p:animEffect transition="in" filter="blinds(horizontal)">
                                      <p:cBhvr>
                                        <p:cTn id="21" dur="500"/>
                                        <p:tgtEl>
                                          <p:spTgt spid="493603"/>
                                        </p:tgtEl>
                                      </p:cBhvr>
                                    </p:animEffect>
                                  </p:childTnLst>
                                </p:cTn>
                              </p:par>
                              <p:par>
                                <p:cTn id="22" presetID="3" presetClass="entr" presetSubtype="10" fill="hold" nodeType="withEffect">
                                  <p:stCondLst>
                                    <p:cond delay="0"/>
                                  </p:stCondLst>
                                  <p:childTnLst>
                                    <p:set>
                                      <p:cBhvr>
                                        <p:cTn id="23" dur="1" fill="hold">
                                          <p:stCondLst>
                                            <p:cond delay="0"/>
                                          </p:stCondLst>
                                        </p:cTn>
                                        <p:tgtEl>
                                          <p:spTgt spid="493605"/>
                                        </p:tgtEl>
                                        <p:attrNameLst>
                                          <p:attrName>style.visibility</p:attrName>
                                        </p:attrNameLst>
                                      </p:cBhvr>
                                      <p:to>
                                        <p:strVal val="visible"/>
                                      </p:to>
                                    </p:set>
                                    <p:animEffect transition="in" filter="blinds(horizontal)">
                                      <p:cBhvr>
                                        <p:cTn id="24" dur="500"/>
                                        <p:tgtEl>
                                          <p:spTgt spid="493605"/>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493636"/>
                                        </p:tgtEl>
                                        <p:attrNameLst>
                                          <p:attrName>style.visibility</p:attrName>
                                        </p:attrNameLst>
                                      </p:cBhvr>
                                      <p:to>
                                        <p:strVal val="visible"/>
                                      </p:to>
                                    </p:set>
                                    <p:animEffect transition="in" filter="blinds(horizontal)">
                                      <p:cBhvr>
                                        <p:cTn id="27" dur="500"/>
                                        <p:tgtEl>
                                          <p:spTgt spid="493636"/>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493635"/>
                                        </p:tgtEl>
                                        <p:attrNameLst>
                                          <p:attrName>style.visibility</p:attrName>
                                        </p:attrNameLst>
                                      </p:cBhvr>
                                      <p:to>
                                        <p:strVal val="visible"/>
                                      </p:to>
                                    </p:set>
                                    <p:animEffect transition="in" filter="blinds(horizontal)">
                                      <p:cBhvr>
                                        <p:cTn id="30" dur="500"/>
                                        <p:tgtEl>
                                          <p:spTgt spid="49363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4" presetClass="entr" presetSubtype="16" fill="hold" nodeType="clickEffect">
                                  <p:stCondLst>
                                    <p:cond delay="0"/>
                                  </p:stCondLst>
                                  <p:childTnLst>
                                    <p:set>
                                      <p:cBhvr>
                                        <p:cTn id="34" dur="1" fill="hold">
                                          <p:stCondLst>
                                            <p:cond delay="0"/>
                                          </p:stCondLst>
                                        </p:cTn>
                                        <p:tgtEl>
                                          <p:spTgt spid="493570"/>
                                        </p:tgtEl>
                                        <p:attrNameLst>
                                          <p:attrName>style.visibility</p:attrName>
                                        </p:attrNameLst>
                                      </p:cBhvr>
                                      <p:to>
                                        <p:strVal val="visible"/>
                                      </p:to>
                                    </p:set>
                                    <p:animEffect transition="in" filter="box(in)">
                                      <p:cBhvr>
                                        <p:cTn id="35" dur="500"/>
                                        <p:tgtEl>
                                          <p:spTgt spid="493570"/>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1" presetClass="entr" presetSubtype="0" fill="hold" grpId="0" nodeType="clickEffect">
                                  <p:stCondLst>
                                    <p:cond delay="0"/>
                                  </p:stCondLst>
                                  <p:childTnLst>
                                    <p:set>
                                      <p:cBhvr>
                                        <p:cTn id="39" dur="1" fill="hold">
                                          <p:stCondLst>
                                            <p:cond delay="499"/>
                                          </p:stCondLst>
                                        </p:cTn>
                                        <p:tgtEl>
                                          <p:spTgt spid="493607"/>
                                        </p:tgtEl>
                                        <p:attrNameLst>
                                          <p:attrName>style.visibility</p:attrName>
                                        </p:attrNameLst>
                                      </p:cBhvr>
                                      <p:to>
                                        <p:strVal val="visible"/>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xit" presetSubtype="10" fill="hold" nodeType="clickEffect">
                                  <p:stCondLst>
                                    <p:cond delay="0"/>
                                  </p:stCondLst>
                                  <p:childTnLst>
                                    <p:animEffect transition="out" filter="blinds(horizontal)">
                                      <p:cBhvr>
                                        <p:cTn id="43" dur="500"/>
                                        <p:tgtEl>
                                          <p:spTgt spid="493603"/>
                                        </p:tgtEl>
                                      </p:cBhvr>
                                    </p:animEffect>
                                    <p:set>
                                      <p:cBhvr>
                                        <p:cTn id="44" dur="1" fill="hold">
                                          <p:stCondLst>
                                            <p:cond delay="499"/>
                                          </p:stCondLst>
                                        </p:cTn>
                                        <p:tgtEl>
                                          <p:spTgt spid="493603"/>
                                        </p:tgtEl>
                                        <p:attrNameLst>
                                          <p:attrName>style.visibility</p:attrName>
                                        </p:attrNameLst>
                                      </p:cBhvr>
                                      <p:to>
                                        <p:strVal val="hidden"/>
                                      </p:to>
                                    </p:set>
                                  </p:childTnLst>
                                </p:cTn>
                              </p:par>
                              <p:par>
                                <p:cTn id="45" presetID="3" presetClass="exit" presetSubtype="10" fill="hold" nodeType="withEffect">
                                  <p:stCondLst>
                                    <p:cond delay="0"/>
                                  </p:stCondLst>
                                  <p:childTnLst>
                                    <p:animEffect transition="out" filter="blinds(horizontal)">
                                      <p:cBhvr>
                                        <p:cTn id="46" dur="500"/>
                                        <p:tgtEl>
                                          <p:spTgt spid="493605"/>
                                        </p:tgtEl>
                                      </p:cBhvr>
                                    </p:animEffect>
                                    <p:set>
                                      <p:cBhvr>
                                        <p:cTn id="47" dur="1" fill="hold">
                                          <p:stCondLst>
                                            <p:cond delay="499"/>
                                          </p:stCondLst>
                                        </p:cTn>
                                        <p:tgtEl>
                                          <p:spTgt spid="493605"/>
                                        </p:tgtEl>
                                        <p:attrNameLst>
                                          <p:attrName>style.visibility</p:attrName>
                                        </p:attrNameLst>
                                      </p:cBhvr>
                                      <p:to>
                                        <p:strVal val="hidden"/>
                                      </p:to>
                                    </p:set>
                                  </p:childTnLst>
                                </p:cTn>
                              </p:par>
                              <p:par>
                                <p:cTn id="48" presetID="3" presetClass="exit" presetSubtype="10" fill="hold" grpId="1" nodeType="withEffect">
                                  <p:stCondLst>
                                    <p:cond delay="0"/>
                                  </p:stCondLst>
                                  <p:childTnLst>
                                    <p:animEffect transition="out" filter="blinds(horizontal)">
                                      <p:cBhvr>
                                        <p:cTn id="49" dur="500"/>
                                        <p:tgtEl>
                                          <p:spTgt spid="493635"/>
                                        </p:tgtEl>
                                      </p:cBhvr>
                                    </p:animEffect>
                                    <p:set>
                                      <p:cBhvr>
                                        <p:cTn id="50" dur="1" fill="hold">
                                          <p:stCondLst>
                                            <p:cond delay="499"/>
                                          </p:stCondLst>
                                        </p:cTn>
                                        <p:tgtEl>
                                          <p:spTgt spid="493635"/>
                                        </p:tgtEl>
                                        <p:attrNameLst>
                                          <p:attrName>style.visibility</p:attrName>
                                        </p:attrNameLst>
                                      </p:cBhvr>
                                      <p:to>
                                        <p:strVal val="hidden"/>
                                      </p:to>
                                    </p:set>
                                  </p:childTnLst>
                                </p:cTn>
                              </p:par>
                              <p:par>
                                <p:cTn id="51" presetID="3" presetClass="exit" presetSubtype="10" fill="hold" grpId="1" nodeType="withEffect">
                                  <p:stCondLst>
                                    <p:cond delay="0"/>
                                  </p:stCondLst>
                                  <p:childTnLst>
                                    <p:animEffect transition="out" filter="blinds(horizontal)">
                                      <p:cBhvr>
                                        <p:cTn id="52" dur="500"/>
                                        <p:tgtEl>
                                          <p:spTgt spid="493636"/>
                                        </p:tgtEl>
                                      </p:cBhvr>
                                    </p:animEffect>
                                    <p:set>
                                      <p:cBhvr>
                                        <p:cTn id="53" dur="1" fill="hold">
                                          <p:stCondLst>
                                            <p:cond delay="499"/>
                                          </p:stCondLst>
                                        </p:cTn>
                                        <p:tgtEl>
                                          <p:spTgt spid="493636"/>
                                        </p:tgtEl>
                                        <p:attrNameLst>
                                          <p:attrName>style.visibility</p:attrName>
                                        </p:attrNameLst>
                                      </p:cBhvr>
                                      <p:to>
                                        <p:strVal val="hidden"/>
                                      </p:to>
                                    </p:set>
                                  </p:childTnLst>
                                </p:cTn>
                              </p:par>
                            </p:childTnLst>
                          </p:cTn>
                        </p:par>
                      </p:childTnLst>
                    </p:cTn>
                  </p:par>
                  <p:par>
                    <p:cTn id="54" fill="hold" nodeType="clickPar">
                      <p:stCondLst>
                        <p:cond delay="indefinite"/>
                      </p:stCondLst>
                      <p:childTnLst>
                        <p:par>
                          <p:cTn id="55" fill="hold" nodeType="withGroup">
                            <p:stCondLst>
                              <p:cond delay="0"/>
                            </p:stCondLst>
                            <p:childTnLst>
                              <p:par>
                                <p:cTn id="56" presetID="3" presetClass="entr" presetSubtype="10" fill="hold" nodeType="clickEffect">
                                  <p:stCondLst>
                                    <p:cond delay="0"/>
                                  </p:stCondLst>
                                  <p:childTnLst>
                                    <p:set>
                                      <p:cBhvr>
                                        <p:cTn id="57" dur="1" fill="hold">
                                          <p:stCondLst>
                                            <p:cond delay="0"/>
                                          </p:stCondLst>
                                        </p:cTn>
                                        <p:tgtEl>
                                          <p:spTgt spid="493640"/>
                                        </p:tgtEl>
                                        <p:attrNameLst>
                                          <p:attrName>style.visibility</p:attrName>
                                        </p:attrNameLst>
                                      </p:cBhvr>
                                      <p:to>
                                        <p:strVal val="visible"/>
                                      </p:to>
                                    </p:set>
                                    <p:animEffect transition="in" filter="blinds(horizontal)">
                                      <p:cBhvr>
                                        <p:cTn id="58" dur="500"/>
                                        <p:tgtEl>
                                          <p:spTgt spid="493640"/>
                                        </p:tgtEl>
                                      </p:cBhvr>
                                    </p:animEffect>
                                  </p:childTnLst>
                                </p:cTn>
                              </p:par>
                              <p:par>
                                <p:cTn id="59" presetID="3" presetClass="entr" presetSubtype="10" fill="hold" nodeType="withEffect">
                                  <p:stCondLst>
                                    <p:cond delay="0"/>
                                  </p:stCondLst>
                                  <p:childTnLst>
                                    <p:set>
                                      <p:cBhvr>
                                        <p:cTn id="60" dur="1" fill="hold">
                                          <p:stCondLst>
                                            <p:cond delay="0"/>
                                          </p:stCondLst>
                                        </p:cTn>
                                        <p:tgtEl>
                                          <p:spTgt spid="493641"/>
                                        </p:tgtEl>
                                        <p:attrNameLst>
                                          <p:attrName>style.visibility</p:attrName>
                                        </p:attrNameLst>
                                      </p:cBhvr>
                                      <p:to>
                                        <p:strVal val="visible"/>
                                      </p:to>
                                    </p:set>
                                    <p:animEffect transition="in" filter="blinds(horizontal)">
                                      <p:cBhvr>
                                        <p:cTn id="61" dur="500"/>
                                        <p:tgtEl>
                                          <p:spTgt spid="493641"/>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493643"/>
                                        </p:tgtEl>
                                        <p:attrNameLst>
                                          <p:attrName>style.visibility</p:attrName>
                                        </p:attrNameLst>
                                      </p:cBhvr>
                                      <p:to>
                                        <p:strVal val="visible"/>
                                      </p:to>
                                    </p:set>
                                    <p:animEffect transition="in" filter="blinds(horizontal)">
                                      <p:cBhvr>
                                        <p:cTn id="64" dur="500"/>
                                        <p:tgtEl>
                                          <p:spTgt spid="493643"/>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493642"/>
                                        </p:tgtEl>
                                        <p:attrNameLst>
                                          <p:attrName>style.visibility</p:attrName>
                                        </p:attrNameLst>
                                      </p:cBhvr>
                                      <p:to>
                                        <p:strVal val="visible"/>
                                      </p:to>
                                    </p:set>
                                    <p:animEffect transition="in" filter="blinds(horizontal)">
                                      <p:cBhvr>
                                        <p:cTn id="67" dur="500"/>
                                        <p:tgtEl>
                                          <p:spTgt spid="493642"/>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5" presetClass="entr" presetSubtype="10" fill="hold" grpId="0" nodeType="clickEffect">
                                  <p:stCondLst>
                                    <p:cond delay="0"/>
                                  </p:stCondLst>
                                  <p:childTnLst>
                                    <p:set>
                                      <p:cBhvr>
                                        <p:cTn id="71" dur="1" fill="hold">
                                          <p:stCondLst>
                                            <p:cond delay="0"/>
                                          </p:stCondLst>
                                        </p:cTn>
                                        <p:tgtEl>
                                          <p:spTgt spid="493587"/>
                                        </p:tgtEl>
                                        <p:attrNameLst>
                                          <p:attrName>style.visibility</p:attrName>
                                        </p:attrNameLst>
                                      </p:cBhvr>
                                      <p:to>
                                        <p:strVal val="visible"/>
                                      </p:to>
                                    </p:set>
                                    <p:animEffect transition="in" filter="checkerboard(across)">
                                      <p:cBhvr>
                                        <p:cTn id="72" dur="500"/>
                                        <p:tgtEl>
                                          <p:spTgt spid="493587"/>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 presetClass="entr" presetSubtype="0" fill="hold" grpId="0" nodeType="clickEffect">
                                  <p:stCondLst>
                                    <p:cond delay="0"/>
                                  </p:stCondLst>
                                  <p:childTnLst>
                                    <p:set>
                                      <p:cBhvr>
                                        <p:cTn id="76" dur="1" fill="hold">
                                          <p:stCondLst>
                                            <p:cond delay="499"/>
                                          </p:stCondLst>
                                        </p:cTn>
                                        <p:tgtEl>
                                          <p:spTgt spid="493610"/>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nodeType="withGroup">
                            <p:stCondLst>
                              <p:cond delay="0"/>
                            </p:stCondLst>
                            <p:childTnLst>
                              <p:par>
                                <p:cTn id="79" presetID="5" presetClass="entr" presetSubtype="10" fill="hold" grpId="0" nodeType="clickEffect">
                                  <p:stCondLst>
                                    <p:cond delay="0"/>
                                  </p:stCondLst>
                                  <p:childTnLst>
                                    <p:set>
                                      <p:cBhvr>
                                        <p:cTn id="80" dur="1" fill="hold">
                                          <p:stCondLst>
                                            <p:cond delay="0"/>
                                          </p:stCondLst>
                                        </p:cTn>
                                        <p:tgtEl>
                                          <p:spTgt spid="493614"/>
                                        </p:tgtEl>
                                        <p:attrNameLst>
                                          <p:attrName>style.visibility</p:attrName>
                                        </p:attrNameLst>
                                      </p:cBhvr>
                                      <p:to>
                                        <p:strVal val="visible"/>
                                      </p:to>
                                    </p:set>
                                    <p:animEffect transition="in" filter="checkerboard(across)">
                                      <p:cBhvr>
                                        <p:cTn id="81" dur="500"/>
                                        <p:tgtEl>
                                          <p:spTgt spid="493614"/>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4" presetClass="entr" presetSubtype="16" fill="hold" grpId="0" nodeType="clickEffect">
                                  <p:stCondLst>
                                    <p:cond delay="0"/>
                                  </p:stCondLst>
                                  <p:childTnLst>
                                    <p:set>
                                      <p:cBhvr>
                                        <p:cTn id="85" dur="1" fill="hold">
                                          <p:stCondLst>
                                            <p:cond delay="0"/>
                                          </p:stCondLst>
                                        </p:cTn>
                                        <p:tgtEl>
                                          <p:spTgt spid="493611"/>
                                        </p:tgtEl>
                                        <p:attrNameLst>
                                          <p:attrName>style.visibility</p:attrName>
                                        </p:attrNameLst>
                                      </p:cBhvr>
                                      <p:to>
                                        <p:strVal val="visible"/>
                                      </p:to>
                                    </p:set>
                                    <p:animEffect transition="in" filter="box(in)">
                                      <p:cBhvr>
                                        <p:cTn id="86" dur="500"/>
                                        <p:tgtEl>
                                          <p:spTgt spid="493611"/>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499"/>
                                          </p:stCondLst>
                                        </p:cTn>
                                        <p:tgtEl>
                                          <p:spTgt spid="493608"/>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grpId="0" nodeType="clickEffect">
                                  <p:stCondLst>
                                    <p:cond delay="0"/>
                                  </p:stCondLst>
                                  <p:childTnLst>
                                    <p:set>
                                      <p:cBhvr>
                                        <p:cTn id="94" dur="1" fill="hold">
                                          <p:stCondLst>
                                            <p:cond delay="499"/>
                                          </p:stCondLst>
                                        </p:cTn>
                                        <p:tgtEl>
                                          <p:spTgt spid="493609"/>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grpId="0" nodeType="clickEffect">
                                  <p:stCondLst>
                                    <p:cond delay="0"/>
                                  </p:stCondLst>
                                  <p:childTnLst>
                                    <p:set>
                                      <p:cBhvr>
                                        <p:cTn id="98" dur="1" fill="hold">
                                          <p:stCondLst>
                                            <p:cond delay="499"/>
                                          </p:stCondLst>
                                        </p:cTn>
                                        <p:tgtEl>
                                          <p:spTgt spid="493612"/>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grpId="0" nodeType="clickEffect">
                                  <p:stCondLst>
                                    <p:cond delay="0"/>
                                  </p:stCondLst>
                                  <p:childTnLst>
                                    <p:set>
                                      <p:cBhvr>
                                        <p:cTn id="102" dur="1" fill="hold">
                                          <p:stCondLst>
                                            <p:cond delay="499"/>
                                          </p:stCondLst>
                                        </p:cTn>
                                        <p:tgtEl>
                                          <p:spTgt spid="493613"/>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3" presetClass="entr" presetSubtype="10" fill="hold" grpId="0" nodeType="clickEffect">
                                  <p:stCondLst>
                                    <p:cond delay="0"/>
                                  </p:stCondLst>
                                  <p:childTnLst>
                                    <p:set>
                                      <p:cBhvr>
                                        <p:cTn id="106" dur="1" fill="hold">
                                          <p:stCondLst>
                                            <p:cond delay="0"/>
                                          </p:stCondLst>
                                        </p:cTn>
                                        <p:tgtEl>
                                          <p:spTgt spid="493621"/>
                                        </p:tgtEl>
                                        <p:attrNameLst>
                                          <p:attrName>style.visibility</p:attrName>
                                        </p:attrNameLst>
                                      </p:cBhvr>
                                      <p:to>
                                        <p:strVal val="visible"/>
                                      </p:to>
                                    </p:set>
                                    <p:animEffect transition="in" filter="blinds(horizontal)">
                                      <p:cBhvr>
                                        <p:cTn id="107" dur="500"/>
                                        <p:tgtEl>
                                          <p:spTgt spid="493621"/>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3" presetClass="entr" presetSubtype="10" fill="hold" grpId="0" nodeType="clickEffect">
                                  <p:stCondLst>
                                    <p:cond delay="0"/>
                                  </p:stCondLst>
                                  <p:childTnLst>
                                    <p:set>
                                      <p:cBhvr>
                                        <p:cTn id="111" dur="1" fill="hold">
                                          <p:stCondLst>
                                            <p:cond delay="0"/>
                                          </p:stCondLst>
                                        </p:cTn>
                                        <p:tgtEl>
                                          <p:spTgt spid="493648"/>
                                        </p:tgtEl>
                                        <p:attrNameLst>
                                          <p:attrName>style.visibility</p:attrName>
                                        </p:attrNameLst>
                                      </p:cBhvr>
                                      <p:to>
                                        <p:strVal val="visible"/>
                                      </p:to>
                                    </p:set>
                                    <p:animEffect transition="in" filter="blinds(horizontal)">
                                      <p:cBhvr>
                                        <p:cTn id="112" dur="500"/>
                                        <p:tgtEl>
                                          <p:spTgt spid="493648"/>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3" presetClass="entr" presetSubtype="10" fill="hold" grpId="0" nodeType="clickEffect">
                                  <p:stCondLst>
                                    <p:cond delay="0"/>
                                  </p:stCondLst>
                                  <p:childTnLst>
                                    <p:set>
                                      <p:cBhvr>
                                        <p:cTn id="116" dur="1" fill="hold">
                                          <p:stCondLst>
                                            <p:cond delay="0"/>
                                          </p:stCondLst>
                                        </p:cTn>
                                        <p:tgtEl>
                                          <p:spTgt spid="493649"/>
                                        </p:tgtEl>
                                        <p:attrNameLst>
                                          <p:attrName>style.visibility</p:attrName>
                                        </p:attrNameLst>
                                      </p:cBhvr>
                                      <p:to>
                                        <p:strVal val="visible"/>
                                      </p:to>
                                    </p:set>
                                    <p:animEffect transition="in" filter="blinds(horizontal)">
                                      <p:cBhvr>
                                        <p:cTn id="117" dur="500"/>
                                        <p:tgtEl>
                                          <p:spTgt spid="4936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587" grpId="0" animBg="1"/>
      <p:bldP spid="493607" grpId="0" animBg="1"/>
      <p:bldP spid="493608" grpId="0" animBg="1" autoUpdateAnimBg="0"/>
      <p:bldP spid="493609" grpId="0" animBg="1"/>
      <p:bldP spid="493610" grpId="0" animBg="1"/>
      <p:bldP spid="493611" grpId="0" animBg="1"/>
      <p:bldP spid="493612" grpId="0" animBg="1"/>
      <p:bldP spid="493613" grpId="0" animBg="1"/>
      <p:bldP spid="493614" grpId="0" animBg="1"/>
      <p:bldP spid="493621" grpId="0" animBg="1"/>
      <p:bldP spid="493635" grpId="0"/>
      <p:bldP spid="493635" grpId="1"/>
      <p:bldP spid="493636" grpId="0"/>
      <p:bldP spid="493636" grpId="1"/>
      <p:bldP spid="493642" grpId="0"/>
      <p:bldP spid="493643" grpId="0"/>
      <p:bldP spid="493648" grpId="0" animBg="1"/>
      <p:bldP spid="493649"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a:xfrm>
            <a:off x="611188" y="260350"/>
            <a:ext cx="8096250" cy="1079500"/>
          </a:xfrm>
        </p:spPr>
        <p:txBody>
          <a:bodyPr/>
          <a:lstStyle/>
          <a:p>
            <a:pPr algn="ctr"/>
            <a:r>
              <a:rPr lang="zh-CN" altLang="en-US" sz="3600" i="0" dirty="0">
                <a:latin typeface="黑体" pitchFamily="2" charset="-122"/>
                <a:ea typeface="黑体" pitchFamily="2" charset="-122"/>
              </a:rPr>
              <a:t>图像旋转后处理</a:t>
            </a:r>
            <a:br>
              <a:rPr lang="zh-CN" altLang="en-US" sz="3600" i="0" dirty="0">
                <a:latin typeface="黑体" pitchFamily="2" charset="-122"/>
                <a:ea typeface="黑体" pitchFamily="2" charset="-122"/>
              </a:rPr>
            </a:br>
            <a:r>
              <a:rPr lang="zh-CN" altLang="en-US" sz="3600" i="0" dirty="0">
                <a:latin typeface="黑体" pitchFamily="2" charset="-122"/>
                <a:ea typeface="黑体" pitchFamily="2" charset="-122"/>
              </a:rPr>
              <a:t>              </a:t>
            </a:r>
            <a:r>
              <a:rPr lang="en-US" altLang="zh-CN" sz="2800" i="0" dirty="0">
                <a:latin typeface="Times New Roman"/>
                <a:ea typeface="黑体" pitchFamily="2" charset="-122"/>
              </a:rPr>
              <a:t>——</a:t>
            </a:r>
            <a:r>
              <a:rPr lang="zh-CN" altLang="en-US" sz="2800" i="0" dirty="0">
                <a:latin typeface="黑体" pitchFamily="2" charset="-122"/>
                <a:ea typeface="黑体" pitchFamily="2" charset="-122"/>
              </a:rPr>
              <a:t>旋转后的隐含问题分析</a:t>
            </a:r>
          </a:p>
        </p:txBody>
      </p:sp>
      <p:sp>
        <p:nvSpPr>
          <p:cNvPr id="210947" name="Rectangle 3"/>
          <p:cNvSpPr>
            <a:spLocks noGrp="1" noChangeArrowheads="1"/>
          </p:cNvSpPr>
          <p:nvPr>
            <p:ph type="body" sz="half" idx="1"/>
          </p:nvPr>
        </p:nvSpPr>
        <p:spPr>
          <a:xfrm>
            <a:off x="611188" y="2133600"/>
            <a:ext cx="8353425" cy="2159000"/>
          </a:xfrm>
        </p:spPr>
        <p:txBody>
          <a:bodyPr/>
          <a:lstStyle/>
          <a:p>
            <a:pPr marL="609600" indent="-609600">
              <a:lnSpc>
                <a:spcPct val="120000"/>
              </a:lnSpc>
            </a:pPr>
            <a:r>
              <a:rPr lang="zh-CN" altLang="en-US" sz="2400" b="1">
                <a:latin typeface="华文细黑" pitchFamily="2" charset="-122"/>
                <a:ea typeface="华文细黑" pitchFamily="2" charset="-122"/>
              </a:rPr>
              <a:t>图像旋转之后，出现了两个问题：</a:t>
            </a:r>
          </a:p>
          <a:p>
            <a:pPr marL="609600" indent="-609600">
              <a:lnSpc>
                <a:spcPct val="120000"/>
              </a:lnSpc>
              <a:buFont typeface="Wingdings" pitchFamily="2" charset="2"/>
              <a:buNone/>
            </a:pPr>
            <a:r>
              <a:rPr lang="en-US" altLang="zh-CN" sz="2400" b="1">
                <a:latin typeface="华文细黑" pitchFamily="2" charset="-122"/>
                <a:ea typeface="华文细黑" pitchFamily="2" charset="-122"/>
              </a:rPr>
              <a:t>1</a:t>
            </a:r>
            <a:r>
              <a:rPr lang="zh-CN" altLang="en-US" sz="2400" b="1">
                <a:latin typeface="华文细黑" pitchFamily="2" charset="-122"/>
                <a:ea typeface="华文细黑" pitchFamily="2" charset="-122"/>
              </a:rPr>
              <a:t>）像素的排列不是完全按照原有的相邻关系。这是因为相邻像素之间只能有</a:t>
            </a:r>
            <a:r>
              <a:rPr lang="en-US" altLang="zh-CN" sz="2400" b="1">
                <a:latin typeface="华文细黑" pitchFamily="2" charset="-122"/>
                <a:ea typeface="华文细黑" pitchFamily="2" charset="-122"/>
              </a:rPr>
              <a:t>8</a:t>
            </a:r>
            <a:r>
              <a:rPr lang="zh-CN" altLang="en-US" sz="2400" b="1">
                <a:latin typeface="华文细黑" pitchFamily="2" charset="-122"/>
                <a:ea typeface="华文细黑" pitchFamily="2" charset="-122"/>
              </a:rPr>
              <a:t>个方向（相邻为</a:t>
            </a:r>
            <a:r>
              <a:rPr lang="en-US" altLang="zh-CN" sz="2400" b="1">
                <a:latin typeface="华文细黑" pitchFamily="2" charset="-122"/>
                <a:ea typeface="华文细黑" pitchFamily="2" charset="-122"/>
              </a:rPr>
              <a:t>45</a:t>
            </a:r>
            <a:r>
              <a:rPr lang="zh-CN" altLang="en-US" sz="2400" b="1">
                <a:latin typeface="华文细黑" pitchFamily="2" charset="-122"/>
                <a:ea typeface="华文细黑" pitchFamily="2" charset="-122"/>
              </a:rPr>
              <a:t>度），如下图所示。</a:t>
            </a:r>
          </a:p>
          <a:p>
            <a:pPr marL="609600" indent="-609600">
              <a:lnSpc>
                <a:spcPct val="120000"/>
              </a:lnSpc>
              <a:buFont typeface="Wingdings" pitchFamily="2" charset="2"/>
              <a:buNone/>
            </a:pPr>
            <a:r>
              <a:rPr lang="en-US" altLang="zh-CN" sz="2400" b="1">
                <a:latin typeface="华文细黑" pitchFamily="2" charset="-122"/>
                <a:ea typeface="华文细黑" pitchFamily="2" charset="-122"/>
              </a:rPr>
              <a:t>2</a:t>
            </a:r>
            <a:r>
              <a:rPr lang="zh-CN" altLang="en-US" sz="2400" b="1">
                <a:latin typeface="华文细黑" pitchFamily="2" charset="-122"/>
                <a:ea typeface="华文细黑" pitchFamily="2" charset="-122"/>
              </a:rPr>
              <a:t>）会出现许多的空洞点。</a:t>
            </a:r>
            <a:endParaRPr lang="zh-CN" altLang="en-US" b="1">
              <a:ea typeface="黑体" pitchFamily="2" charset="-122"/>
            </a:endParaRPr>
          </a:p>
        </p:txBody>
      </p:sp>
      <p:grpSp>
        <p:nvGrpSpPr>
          <p:cNvPr id="210984" name="Group 40"/>
          <p:cNvGrpSpPr>
            <a:grpSpLocks/>
          </p:cNvGrpSpPr>
          <p:nvPr/>
        </p:nvGrpSpPr>
        <p:grpSpPr bwMode="auto">
          <a:xfrm>
            <a:off x="6732588" y="4797425"/>
            <a:ext cx="1154112" cy="1152525"/>
            <a:chOff x="3651" y="2432"/>
            <a:chExt cx="727" cy="726"/>
          </a:xfrm>
        </p:grpSpPr>
        <p:grpSp>
          <p:nvGrpSpPr>
            <p:cNvPr id="210958" name="Group 14"/>
            <p:cNvGrpSpPr>
              <a:grpSpLocks/>
            </p:cNvGrpSpPr>
            <p:nvPr/>
          </p:nvGrpSpPr>
          <p:grpSpPr bwMode="auto">
            <a:xfrm>
              <a:off x="3651" y="2432"/>
              <a:ext cx="727" cy="726"/>
              <a:chOff x="3515" y="2296"/>
              <a:chExt cx="727" cy="726"/>
            </a:xfrm>
          </p:grpSpPr>
          <p:sp>
            <p:nvSpPr>
              <p:cNvPr id="210959" name="Rectangle 15"/>
              <p:cNvSpPr>
                <a:spLocks noChangeArrowheads="1"/>
              </p:cNvSpPr>
              <p:nvPr/>
            </p:nvSpPr>
            <p:spPr bwMode="auto">
              <a:xfrm>
                <a:off x="3696" y="2478"/>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60" name="Rectangle 16"/>
              <p:cNvSpPr>
                <a:spLocks noChangeArrowheads="1"/>
              </p:cNvSpPr>
              <p:nvPr/>
            </p:nvSpPr>
            <p:spPr bwMode="auto">
              <a:xfrm>
                <a:off x="3515" y="2478"/>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61" name="Rectangle 17"/>
              <p:cNvSpPr>
                <a:spLocks noChangeArrowheads="1"/>
              </p:cNvSpPr>
              <p:nvPr/>
            </p:nvSpPr>
            <p:spPr bwMode="auto">
              <a:xfrm>
                <a:off x="3877" y="2659"/>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solidFill>
                    <a:schemeClr val="folHlink"/>
                  </a:solidFill>
                  <a:latin typeface="Tahoma" pitchFamily="34" charset="0"/>
                </a:endParaRPr>
              </a:p>
            </p:txBody>
          </p:sp>
          <p:sp>
            <p:nvSpPr>
              <p:cNvPr id="210962" name="Rectangle 18"/>
              <p:cNvSpPr>
                <a:spLocks noChangeArrowheads="1"/>
              </p:cNvSpPr>
              <p:nvPr/>
            </p:nvSpPr>
            <p:spPr bwMode="auto">
              <a:xfrm>
                <a:off x="3515" y="2659"/>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63" name="Rectangle 19"/>
              <p:cNvSpPr>
                <a:spLocks noChangeArrowheads="1"/>
              </p:cNvSpPr>
              <p:nvPr/>
            </p:nvSpPr>
            <p:spPr bwMode="auto">
              <a:xfrm>
                <a:off x="3515" y="2840"/>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64" name="Rectangle 20"/>
              <p:cNvSpPr>
                <a:spLocks noChangeArrowheads="1"/>
              </p:cNvSpPr>
              <p:nvPr/>
            </p:nvSpPr>
            <p:spPr bwMode="auto">
              <a:xfrm>
                <a:off x="3878" y="2478"/>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65" name="Rectangle 21"/>
              <p:cNvSpPr>
                <a:spLocks noChangeArrowheads="1"/>
              </p:cNvSpPr>
              <p:nvPr/>
            </p:nvSpPr>
            <p:spPr bwMode="auto">
              <a:xfrm>
                <a:off x="3696" y="2659"/>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66" name="Rectangle 22"/>
              <p:cNvSpPr>
                <a:spLocks noChangeArrowheads="1"/>
              </p:cNvSpPr>
              <p:nvPr/>
            </p:nvSpPr>
            <p:spPr bwMode="auto">
              <a:xfrm>
                <a:off x="3697" y="2841"/>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67" name="Rectangle 23"/>
              <p:cNvSpPr>
                <a:spLocks noChangeArrowheads="1"/>
              </p:cNvSpPr>
              <p:nvPr/>
            </p:nvSpPr>
            <p:spPr bwMode="auto">
              <a:xfrm>
                <a:off x="3878" y="2841"/>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68" name="Rectangle 24"/>
              <p:cNvSpPr>
                <a:spLocks noChangeArrowheads="1"/>
              </p:cNvSpPr>
              <p:nvPr/>
            </p:nvSpPr>
            <p:spPr bwMode="auto">
              <a:xfrm>
                <a:off x="3515" y="2296"/>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69" name="Rectangle 25"/>
              <p:cNvSpPr>
                <a:spLocks noChangeArrowheads="1"/>
              </p:cNvSpPr>
              <p:nvPr/>
            </p:nvSpPr>
            <p:spPr bwMode="auto">
              <a:xfrm>
                <a:off x="3697" y="2296"/>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70" name="Rectangle 26"/>
              <p:cNvSpPr>
                <a:spLocks noChangeArrowheads="1"/>
              </p:cNvSpPr>
              <p:nvPr/>
            </p:nvSpPr>
            <p:spPr bwMode="auto">
              <a:xfrm>
                <a:off x="3878" y="2296"/>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71" name="Rectangle 27"/>
              <p:cNvSpPr>
                <a:spLocks noChangeArrowheads="1"/>
              </p:cNvSpPr>
              <p:nvPr/>
            </p:nvSpPr>
            <p:spPr bwMode="auto">
              <a:xfrm>
                <a:off x="4060" y="2296"/>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72" name="Rectangle 28"/>
              <p:cNvSpPr>
                <a:spLocks noChangeArrowheads="1"/>
              </p:cNvSpPr>
              <p:nvPr/>
            </p:nvSpPr>
            <p:spPr bwMode="auto">
              <a:xfrm>
                <a:off x="4060" y="2478"/>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73" name="Rectangle 29"/>
              <p:cNvSpPr>
                <a:spLocks noChangeArrowheads="1"/>
              </p:cNvSpPr>
              <p:nvPr/>
            </p:nvSpPr>
            <p:spPr bwMode="auto">
              <a:xfrm>
                <a:off x="4060" y="2659"/>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74" name="Rectangle 30"/>
              <p:cNvSpPr>
                <a:spLocks noChangeArrowheads="1"/>
              </p:cNvSpPr>
              <p:nvPr/>
            </p:nvSpPr>
            <p:spPr bwMode="auto">
              <a:xfrm>
                <a:off x="4059" y="2840"/>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10975" name="Rectangle 31"/>
            <p:cNvSpPr>
              <a:spLocks noChangeArrowheads="1"/>
            </p:cNvSpPr>
            <p:nvPr/>
          </p:nvSpPr>
          <p:spPr bwMode="auto">
            <a:xfrm>
              <a:off x="3832" y="2614"/>
              <a:ext cx="182" cy="18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76" name="Rectangle 32"/>
            <p:cNvSpPr>
              <a:spLocks noChangeArrowheads="1"/>
            </p:cNvSpPr>
            <p:nvPr/>
          </p:nvSpPr>
          <p:spPr bwMode="auto">
            <a:xfrm>
              <a:off x="3651" y="2614"/>
              <a:ext cx="182" cy="181"/>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77" name="Rectangle 33"/>
            <p:cNvSpPr>
              <a:spLocks noChangeArrowheads="1"/>
            </p:cNvSpPr>
            <p:nvPr/>
          </p:nvSpPr>
          <p:spPr bwMode="auto">
            <a:xfrm>
              <a:off x="4195" y="2614"/>
              <a:ext cx="182" cy="181"/>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solidFill>
                  <a:schemeClr val="folHlink"/>
                </a:solidFill>
                <a:latin typeface="Tahoma" pitchFamily="34" charset="0"/>
              </a:endParaRPr>
            </a:p>
          </p:txBody>
        </p:sp>
        <p:sp>
          <p:nvSpPr>
            <p:cNvPr id="210978" name="Rectangle 34"/>
            <p:cNvSpPr>
              <a:spLocks noChangeArrowheads="1"/>
            </p:cNvSpPr>
            <p:nvPr/>
          </p:nvSpPr>
          <p:spPr bwMode="auto">
            <a:xfrm>
              <a:off x="3832" y="2976"/>
              <a:ext cx="182" cy="181"/>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79" name="Rectangle 35"/>
            <p:cNvSpPr>
              <a:spLocks noChangeArrowheads="1"/>
            </p:cNvSpPr>
            <p:nvPr/>
          </p:nvSpPr>
          <p:spPr bwMode="auto">
            <a:xfrm>
              <a:off x="4014" y="2432"/>
              <a:ext cx="182" cy="181"/>
            </a:xfrm>
            <a:prstGeom prst="rect">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80" name="Rectangle 36"/>
            <p:cNvSpPr>
              <a:spLocks noChangeArrowheads="1"/>
            </p:cNvSpPr>
            <p:nvPr/>
          </p:nvSpPr>
          <p:spPr bwMode="auto">
            <a:xfrm>
              <a:off x="4014" y="2795"/>
              <a:ext cx="182" cy="181"/>
            </a:xfrm>
            <a:prstGeom prst="rect">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81" name="Rectangle 37"/>
            <p:cNvSpPr>
              <a:spLocks noChangeArrowheads="1"/>
            </p:cNvSpPr>
            <p:nvPr/>
          </p:nvSpPr>
          <p:spPr bwMode="auto">
            <a:xfrm>
              <a:off x="4014" y="2976"/>
              <a:ext cx="182" cy="181"/>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82" name="Rectangle 38"/>
            <p:cNvSpPr>
              <a:spLocks noChangeArrowheads="1"/>
            </p:cNvSpPr>
            <p:nvPr/>
          </p:nvSpPr>
          <p:spPr bwMode="auto">
            <a:xfrm>
              <a:off x="4195" y="2795"/>
              <a:ext cx="182" cy="181"/>
            </a:xfrm>
            <a:prstGeom prst="rect">
              <a:avLst/>
            </a:prstGeom>
            <a:solidFill>
              <a:srgbClr val="FF33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83" name="Rectangle 39"/>
            <p:cNvSpPr>
              <a:spLocks noChangeArrowheads="1"/>
            </p:cNvSpPr>
            <p:nvPr/>
          </p:nvSpPr>
          <p:spPr bwMode="auto">
            <a:xfrm>
              <a:off x="3832" y="2795"/>
              <a:ext cx="182" cy="181"/>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10995" name="AutoShape 51"/>
          <p:cNvSpPr>
            <a:spLocks noChangeArrowheads="1"/>
          </p:cNvSpPr>
          <p:nvPr/>
        </p:nvSpPr>
        <p:spPr bwMode="auto">
          <a:xfrm>
            <a:off x="5076825" y="5013325"/>
            <a:ext cx="647700" cy="431800"/>
          </a:xfrm>
          <a:prstGeom prst="rightArrow">
            <a:avLst>
              <a:gd name="adj1" fmla="val 50000"/>
              <a:gd name="adj2" fmla="val 37500"/>
            </a:avLst>
          </a:prstGeom>
          <a:solidFill>
            <a:srgbClr val="99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97" name="Line 53"/>
          <p:cNvSpPr>
            <a:spLocks noChangeShapeType="1"/>
          </p:cNvSpPr>
          <p:nvPr/>
        </p:nvSpPr>
        <p:spPr bwMode="auto">
          <a:xfrm flipH="1">
            <a:off x="7451725" y="4508500"/>
            <a:ext cx="287338" cy="720725"/>
          </a:xfrm>
          <a:prstGeom prst="line">
            <a:avLst/>
          </a:prstGeom>
          <a:noFill/>
          <a:ln w="38100">
            <a:solidFill>
              <a:srgbClr val="9900FF"/>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211011" name="Group 67"/>
          <p:cNvGrpSpPr>
            <a:grpSpLocks/>
          </p:cNvGrpSpPr>
          <p:nvPr/>
        </p:nvGrpSpPr>
        <p:grpSpPr bwMode="auto">
          <a:xfrm>
            <a:off x="2916238" y="4868863"/>
            <a:ext cx="865187" cy="863600"/>
            <a:chOff x="884" y="3158"/>
            <a:chExt cx="545" cy="544"/>
          </a:xfrm>
        </p:grpSpPr>
        <p:grpSp>
          <p:nvGrpSpPr>
            <p:cNvPr id="210985" name="Group 41"/>
            <p:cNvGrpSpPr>
              <a:grpSpLocks/>
            </p:cNvGrpSpPr>
            <p:nvPr/>
          </p:nvGrpSpPr>
          <p:grpSpPr bwMode="auto">
            <a:xfrm>
              <a:off x="884" y="3158"/>
              <a:ext cx="545" cy="544"/>
              <a:chOff x="930" y="2478"/>
              <a:chExt cx="545" cy="544"/>
            </a:xfrm>
          </p:grpSpPr>
          <p:sp>
            <p:nvSpPr>
              <p:cNvPr id="210986" name="Rectangle 42"/>
              <p:cNvSpPr>
                <a:spLocks noChangeArrowheads="1"/>
              </p:cNvSpPr>
              <p:nvPr/>
            </p:nvSpPr>
            <p:spPr bwMode="auto">
              <a:xfrm>
                <a:off x="1111" y="2478"/>
                <a:ext cx="182" cy="18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87" name="Rectangle 43"/>
              <p:cNvSpPr>
                <a:spLocks noChangeArrowheads="1"/>
              </p:cNvSpPr>
              <p:nvPr/>
            </p:nvSpPr>
            <p:spPr bwMode="auto">
              <a:xfrm>
                <a:off x="930" y="2478"/>
                <a:ext cx="182" cy="181"/>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88" name="Rectangle 44"/>
              <p:cNvSpPr>
                <a:spLocks noChangeArrowheads="1"/>
              </p:cNvSpPr>
              <p:nvPr/>
            </p:nvSpPr>
            <p:spPr bwMode="auto">
              <a:xfrm>
                <a:off x="1292" y="2659"/>
                <a:ext cx="182" cy="181"/>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solidFill>
                    <a:schemeClr val="folHlink"/>
                  </a:solidFill>
                  <a:latin typeface="Tahoma" pitchFamily="34" charset="0"/>
                </a:endParaRPr>
              </a:p>
            </p:txBody>
          </p:sp>
          <p:sp>
            <p:nvSpPr>
              <p:cNvPr id="210989" name="Rectangle 45"/>
              <p:cNvSpPr>
                <a:spLocks noChangeArrowheads="1"/>
              </p:cNvSpPr>
              <p:nvPr/>
            </p:nvSpPr>
            <p:spPr bwMode="auto">
              <a:xfrm>
                <a:off x="930" y="2659"/>
                <a:ext cx="182" cy="181"/>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90" name="Rectangle 46"/>
              <p:cNvSpPr>
                <a:spLocks noChangeArrowheads="1"/>
              </p:cNvSpPr>
              <p:nvPr/>
            </p:nvSpPr>
            <p:spPr bwMode="auto">
              <a:xfrm>
                <a:off x="930" y="2840"/>
                <a:ext cx="182" cy="181"/>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91" name="Rectangle 47"/>
              <p:cNvSpPr>
                <a:spLocks noChangeArrowheads="1"/>
              </p:cNvSpPr>
              <p:nvPr/>
            </p:nvSpPr>
            <p:spPr bwMode="auto">
              <a:xfrm>
                <a:off x="1292" y="2478"/>
                <a:ext cx="182" cy="181"/>
              </a:xfrm>
              <a:prstGeom prst="rect">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92" name="Rectangle 48"/>
              <p:cNvSpPr>
                <a:spLocks noChangeArrowheads="1"/>
              </p:cNvSpPr>
              <p:nvPr/>
            </p:nvSpPr>
            <p:spPr bwMode="auto">
              <a:xfrm>
                <a:off x="1111" y="2659"/>
                <a:ext cx="182" cy="181"/>
              </a:xfrm>
              <a:prstGeom prst="rect">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93" name="Rectangle 49"/>
              <p:cNvSpPr>
                <a:spLocks noChangeArrowheads="1"/>
              </p:cNvSpPr>
              <p:nvPr/>
            </p:nvSpPr>
            <p:spPr bwMode="auto">
              <a:xfrm>
                <a:off x="1112" y="2841"/>
                <a:ext cx="182" cy="181"/>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0994" name="Rectangle 50"/>
              <p:cNvSpPr>
                <a:spLocks noChangeArrowheads="1"/>
              </p:cNvSpPr>
              <p:nvPr/>
            </p:nvSpPr>
            <p:spPr bwMode="auto">
              <a:xfrm>
                <a:off x="1293" y="2841"/>
                <a:ext cx="182" cy="181"/>
              </a:xfrm>
              <a:prstGeom prst="rect">
                <a:avLst/>
              </a:prstGeom>
              <a:solidFill>
                <a:srgbClr val="FF33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11000" name="Rectangle 56"/>
            <p:cNvSpPr>
              <a:spLocks noChangeArrowheads="1"/>
            </p:cNvSpPr>
            <p:nvPr/>
          </p:nvSpPr>
          <p:spPr bwMode="auto">
            <a:xfrm>
              <a:off x="1138" y="3403"/>
              <a:ext cx="45" cy="45"/>
            </a:xfrm>
            <a:prstGeom prst="rect">
              <a:avLst/>
            </a:prstGeom>
            <a:solidFill>
              <a:schemeClr val="bg2"/>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001" name="Line 57"/>
            <p:cNvSpPr>
              <a:spLocks noChangeShapeType="1"/>
            </p:cNvSpPr>
            <p:nvPr/>
          </p:nvSpPr>
          <p:spPr bwMode="auto">
            <a:xfrm>
              <a:off x="1156" y="3186"/>
              <a:ext cx="0" cy="136"/>
            </a:xfrm>
            <a:prstGeom prst="line">
              <a:avLst/>
            </a:prstGeom>
            <a:noFill/>
            <a:ln w="19050">
              <a:solidFill>
                <a:schemeClr val="bg2"/>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1002" name="Line 58"/>
            <p:cNvSpPr>
              <a:spLocks noChangeShapeType="1"/>
            </p:cNvSpPr>
            <p:nvPr/>
          </p:nvSpPr>
          <p:spPr bwMode="auto">
            <a:xfrm>
              <a:off x="1157" y="3538"/>
              <a:ext cx="0" cy="136"/>
            </a:xfrm>
            <a:prstGeom prst="line">
              <a:avLst/>
            </a:prstGeom>
            <a:noFill/>
            <a:ln w="19050">
              <a:solidFill>
                <a:schemeClr val="bg2"/>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1003" name="Line 59"/>
            <p:cNvSpPr>
              <a:spLocks noChangeShapeType="1"/>
            </p:cNvSpPr>
            <p:nvPr/>
          </p:nvSpPr>
          <p:spPr bwMode="auto">
            <a:xfrm>
              <a:off x="1274" y="3430"/>
              <a:ext cx="136" cy="0"/>
            </a:xfrm>
            <a:prstGeom prst="line">
              <a:avLst/>
            </a:prstGeom>
            <a:noFill/>
            <a:ln w="19050">
              <a:solidFill>
                <a:schemeClr val="bg2"/>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1004" name="Line 60"/>
            <p:cNvSpPr>
              <a:spLocks noChangeShapeType="1"/>
            </p:cNvSpPr>
            <p:nvPr/>
          </p:nvSpPr>
          <p:spPr bwMode="auto">
            <a:xfrm>
              <a:off x="903" y="3430"/>
              <a:ext cx="136" cy="0"/>
            </a:xfrm>
            <a:prstGeom prst="line">
              <a:avLst/>
            </a:prstGeom>
            <a:noFill/>
            <a:ln w="19050">
              <a:solidFill>
                <a:schemeClr val="bg2"/>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1006" name="Line 62"/>
            <p:cNvSpPr>
              <a:spLocks noChangeShapeType="1"/>
            </p:cNvSpPr>
            <p:nvPr/>
          </p:nvSpPr>
          <p:spPr bwMode="auto">
            <a:xfrm flipH="1" flipV="1">
              <a:off x="939" y="3221"/>
              <a:ext cx="91" cy="91"/>
            </a:xfrm>
            <a:prstGeom prst="line">
              <a:avLst/>
            </a:prstGeom>
            <a:noFill/>
            <a:ln w="19050">
              <a:solidFill>
                <a:schemeClr val="bg2"/>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1007" name="Line 63"/>
            <p:cNvSpPr>
              <a:spLocks noChangeShapeType="1"/>
            </p:cNvSpPr>
            <p:nvPr/>
          </p:nvSpPr>
          <p:spPr bwMode="auto">
            <a:xfrm flipH="1" flipV="1">
              <a:off x="1274" y="3549"/>
              <a:ext cx="91" cy="91"/>
            </a:xfrm>
            <a:prstGeom prst="line">
              <a:avLst/>
            </a:prstGeom>
            <a:noFill/>
            <a:ln w="19050">
              <a:solidFill>
                <a:schemeClr val="bg2"/>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1008" name="Line 64"/>
            <p:cNvSpPr>
              <a:spLocks noChangeShapeType="1"/>
            </p:cNvSpPr>
            <p:nvPr/>
          </p:nvSpPr>
          <p:spPr bwMode="auto">
            <a:xfrm flipV="1">
              <a:off x="1292" y="3203"/>
              <a:ext cx="91" cy="91"/>
            </a:xfrm>
            <a:prstGeom prst="line">
              <a:avLst/>
            </a:prstGeom>
            <a:noFill/>
            <a:ln w="19050">
              <a:solidFill>
                <a:schemeClr val="bg2"/>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1009" name="Line 65"/>
            <p:cNvSpPr>
              <a:spLocks noChangeShapeType="1"/>
            </p:cNvSpPr>
            <p:nvPr/>
          </p:nvSpPr>
          <p:spPr bwMode="auto">
            <a:xfrm flipV="1">
              <a:off x="942" y="3546"/>
              <a:ext cx="91" cy="91"/>
            </a:xfrm>
            <a:prstGeom prst="line">
              <a:avLst/>
            </a:prstGeom>
            <a:noFill/>
            <a:ln w="19050">
              <a:solidFill>
                <a:schemeClr val="bg2"/>
              </a:solidFill>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211012" name="Text Box 68"/>
          <p:cNvSpPr txBox="1">
            <a:spLocks noChangeArrowheads="1"/>
          </p:cNvSpPr>
          <p:nvPr/>
        </p:nvSpPr>
        <p:spPr bwMode="auto">
          <a:xfrm>
            <a:off x="899641" y="5084763"/>
            <a:ext cx="1008063" cy="466725"/>
          </a:xfrm>
          <a:prstGeom prst="rect">
            <a:avLst/>
          </a:prstGeom>
          <a:solidFill>
            <a:srgbClr val="FFFF99"/>
          </a:solidFill>
          <a:ln w="9525">
            <a:solidFill>
              <a:srgbClr val="99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dirty="0">
                <a:solidFill>
                  <a:schemeClr val="bg1"/>
                </a:solidFill>
                <a:ea typeface="华文细黑" pitchFamily="2" charset="-122"/>
                <a:hlinkClick r:id="rId2" action="ppaction://hlinksldjump"/>
              </a:rPr>
              <a:t>示例</a:t>
            </a:r>
            <a:endParaRPr lang="zh-CN" altLang="en-US" sz="2400" b="1" dirty="0">
              <a:solidFill>
                <a:schemeClr val="bg1"/>
              </a:solidFill>
              <a:ea typeface="华文细黑" pitchFamily="2" charset="-122"/>
            </a:endParaRPr>
          </a:p>
        </p:txBody>
      </p:sp>
    </p:spTree>
    <p:extLst>
      <p:ext uri="{BB962C8B-B14F-4D97-AF65-F5344CB8AC3E}">
        <p14:creationId xmlns:p14="http://schemas.microsoft.com/office/powerpoint/2010/main" val="2632790217"/>
      </p:ext>
    </p:extLst>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0947">
                                            <p:txEl>
                                              <p:pRg st="0" end="0"/>
                                            </p:txEl>
                                          </p:spTgt>
                                        </p:tgtEl>
                                        <p:attrNameLst>
                                          <p:attrName>style.visibility</p:attrName>
                                        </p:attrNameLst>
                                      </p:cBhvr>
                                      <p:to>
                                        <p:strVal val="visible"/>
                                      </p:to>
                                    </p:set>
                                    <p:anim calcmode="lin" valueType="num">
                                      <p:cBhvr additive="base">
                                        <p:cTn id="7" dur="500" fill="hold"/>
                                        <p:tgtEl>
                                          <p:spTgt spid="21094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1094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10947">
                                            <p:txEl>
                                              <p:pRg st="1" end="1"/>
                                            </p:txEl>
                                          </p:spTgt>
                                        </p:tgtEl>
                                        <p:attrNameLst>
                                          <p:attrName>style.visibility</p:attrName>
                                        </p:attrNameLst>
                                      </p:cBhvr>
                                      <p:to>
                                        <p:strVal val="visible"/>
                                      </p:to>
                                    </p:set>
                                    <p:anim calcmode="lin" valueType="num">
                                      <p:cBhvr additive="base">
                                        <p:cTn id="13" dur="500" fill="hold"/>
                                        <p:tgtEl>
                                          <p:spTgt spid="21094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1094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3" presetClass="entr" presetSubtype="10" fill="hold" nodeType="clickEffect">
                                  <p:stCondLst>
                                    <p:cond delay="0"/>
                                  </p:stCondLst>
                                  <p:childTnLst>
                                    <p:set>
                                      <p:cBhvr>
                                        <p:cTn id="18" dur="1" fill="hold">
                                          <p:stCondLst>
                                            <p:cond delay="0"/>
                                          </p:stCondLst>
                                        </p:cTn>
                                        <p:tgtEl>
                                          <p:spTgt spid="211011"/>
                                        </p:tgtEl>
                                        <p:attrNameLst>
                                          <p:attrName>style.visibility</p:attrName>
                                        </p:attrNameLst>
                                      </p:cBhvr>
                                      <p:to>
                                        <p:strVal val="visible"/>
                                      </p:to>
                                    </p:set>
                                    <p:animEffect transition="in" filter="blinds(horizontal)">
                                      <p:cBhvr>
                                        <p:cTn id="19" dur="500"/>
                                        <p:tgtEl>
                                          <p:spTgt spid="211011"/>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210947">
                                            <p:txEl>
                                              <p:pRg st="2" end="2"/>
                                            </p:txEl>
                                          </p:spTgt>
                                        </p:tgtEl>
                                        <p:attrNameLst>
                                          <p:attrName>style.visibility</p:attrName>
                                        </p:attrNameLst>
                                      </p:cBhvr>
                                      <p:to>
                                        <p:strVal val="visible"/>
                                      </p:to>
                                    </p:set>
                                    <p:anim calcmode="lin" valueType="num">
                                      <p:cBhvr additive="base">
                                        <p:cTn id="24" dur="500" fill="hold"/>
                                        <p:tgtEl>
                                          <p:spTgt spid="210947">
                                            <p:txEl>
                                              <p:pRg st="2" end="2"/>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21094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210995"/>
                                        </p:tgtEl>
                                        <p:attrNameLst>
                                          <p:attrName>style.visibility</p:attrName>
                                        </p:attrNameLst>
                                      </p:cBhvr>
                                      <p:to>
                                        <p:strVal val="visible"/>
                                      </p:to>
                                    </p:set>
                                    <p:animEffect transition="in" filter="blinds(horizontal)">
                                      <p:cBhvr>
                                        <p:cTn id="30" dur="500"/>
                                        <p:tgtEl>
                                          <p:spTgt spid="21099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21098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210997"/>
                                        </p:tgtEl>
                                        <p:attrNameLst>
                                          <p:attrName>style.visibility</p:attrName>
                                        </p:attrNameLst>
                                      </p:cBhvr>
                                      <p:to>
                                        <p:strVal val="visible"/>
                                      </p:to>
                                    </p:set>
                                    <p:animEffect transition="in" filter="dissolve">
                                      <p:cBhvr>
                                        <p:cTn id="39" dur="500"/>
                                        <p:tgtEl>
                                          <p:spTgt spid="2109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7" grpId="0" build="p" autoUpdateAnimBg="0"/>
      <p:bldP spid="210995" grpId="0" animBg="1"/>
      <p:bldP spid="21099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a:xfrm>
            <a:off x="539750" y="476250"/>
            <a:ext cx="4803775" cy="730250"/>
          </a:xfrm>
        </p:spPr>
        <p:txBody>
          <a:bodyPr/>
          <a:lstStyle/>
          <a:p>
            <a:r>
              <a:rPr lang="zh-CN" altLang="en-US" sz="3600" i="0">
                <a:ea typeface="黑体" pitchFamily="2" charset="-122"/>
              </a:rPr>
              <a:t>图像旋转的效果示例</a:t>
            </a:r>
          </a:p>
        </p:txBody>
      </p:sp>
      <p:pic>
        <p:nvPicPr>
          <p:cNvPr id="196613" name="Picture 5" descr="peppers2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438400"/>
            <a:ext cx="2598738" cy="2598738"/>
          </a:xfrm>
          <a:prstGeom prst="rect">
            <a:avLst/>
          </a:prstGeom>
          <a:noFill/>
          <a:extLst>
            <a:ext uri="{909E8E84-426E-40DD-AFC4-6F175D3DCCD1}">
              <a14:hiddenFill xmlns:a14="http://schemas.microsoft.com/office/drawing/2010/main">
                <a:solidFill>
                  <a:srgbClr val="FFFFFF"/>
                </a:solidFill>
              </a14:hiddenFill>
            </a:ext>
          </a:extLst>
        </p:spPr>
      </p:pic>
      <p:sp>
        <p:nvSpPr>
          <p:cNvPr id="196614" name="AutoShape 6"/>
          <p:cNvSpPr>
            <a:spLocks noChangeArrowheads="1"/>
          </p:cNvSpPr>
          <p:nvPr/>
        </p:nvSpPr>
        <p:spPr bwMode="auto">
          <a:xfrm>
            <a:off x="3962400" y="3505200"/>
            <a:ext cx="685800" cy="533400"/>
          </a:xfrm>
          <a:prstGeom prst="rightArrow">
            <a:avLst>
              <a:gd name="adj1" fmla="val 50000"/>
              <a:gd name="adj2" fmla="val 3214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96615" name="Picture 7" descr="图8">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1981200"/>
            <a:ext cx="3678238" cy="36782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36342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96613"/>
                                        </p:tgtEl>
                                        <p:attrNameLst>
                                          <p:attrName>style.visibility</p:attrName>
                                        </p:attrNameLst>
                                      </p:cBhvr>
                                      <p:to>
                                        <p:strVal val="visible"/>
                                      </p:to>
                                    </p:set>
                                    <p:anim calcmode="lin" valueType="num">
                                      <p:cBhvr additive="base">
                                        <p:cTn id="7" dur="500" fill="hold"/>
                                        <p:tgtEl>
                                          <p:spTgt spid="196613"/>
                                        </p:tgtEl>
                                        <p:attrNameLst>
                                          <p:attrName>ppt_x</p:attrName>
                                        </p:attrNameLst>
                                      </p:cBhvr>
                                      <p:tavLst>
                                        <p:tav tm="0">
                                          <p:val>
                                            <p:strVal val="0-#ppt_w/2"/>
                                          </p:val>
                                        </p:tav>
                                        <p:tav tm="100000">
                                          <p:val>
                                            <p:strVal val="#ppt_x"/>
                                          </p:val>
                                        </p:tav>
                                      </p:tavLst>
                                    </p:anim>
                                    <p:anim calcmode="lin" valueType="num">
                                      <p:cBhvr additive="base">
                                        <p:cTn id="8" dur="500" fill="hold"/>
                                        <p:tgtEl>
                                          <p:spTgt spid="19661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96614"/>
                                        </p:tgtEl>
                                        <p:attrNameLst>
                                          <p:attrName>style.visibility</p:attrName>
                                        </p:attrNameLst>
                                      </p:cBhvr>
                                      <p:to>
                                        <p:strVal val="visible"/>
                                      </p:to>
                                    </p:set>
                                    <p:anim calcmode="lin" valueType="num">
                                      <p:cBhvr additive="base">
                                        <p:cTn id="13" dur="500" fill="hold"/>
                                        <p:tgtEl>
                                          <p:spTgt spid="196614"/>
                                        </p:tgtEl>
                                        <p:attrNameLst>
                                          <p:attrName>ppt_x</p:attrName>
                                        </p:attrNameLst>
                                      </p:cBhvr>
                                      <p:tavLst>
                                        <p:tav tm="0">
                                          <p:val>
                                            <p:strVal val="0-#ppt_w/2"/>
                                          </p:val>
                                        </p:tav>
                                        <p:tav tm="100000">
                                          <p:val>
                                            <p:strVal val="#ppt_x"/>
                                          </p:val>
                                        </p:tav>
                                      </p:tavLst>
                                    </p:anim>
                                    <p:anim calcmode="lin" valueType="num">
                                      <p:cBhvr additive="base">
                                        <p:cTn id="14" dur="500" fill="hold"/>
                                        <p:tgtEl>
                                          <p:spTgt spid="19661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96615"/>
                                        </p:tgtEl>
                                        <p:attrNameLst>
                                          <p:attrName>style.visibility</p:attrName>
                                        </p:attrNameLst>
                                      </p:cBhvr>
                                      <p:to>
                                        <p:strVal val="visible"/>
                                      </p:to>
                                    </p:set>
                                    <p:anim calcmode="lin" valueType="num">
                                      <p:cBhvr additive="base">
                                        <p:cTn id="19" dur="500" fill="hold"/>
                                        <p:tgtEl>
                                          <p:spTgt spid="196615"/>
                                        </p:tgtEl>
                                        <p:attrNameLst>
                                          <p:attrName>ppt_x</p:attrName>
                                        </p:attrNameLst>
                                      </p:cBhvr>
                                      <p:tavLst>
                                        <p:tav tm="0">
                                          <p:val>
                                            <p:strVal val="0-#ppt_w/2"/>
                                          </p:val>
                                        </p:tav>
                                        <p:tav tm="100000">
                                          <p:val>
                                            <p:strVal val="#ppt_x"/>
                                          </p:val>
                                        </p:tav>
                                      </p:tavLst>
                                    </p:anim>
                                    <p:anim calcmode="lin" valueType="num">
                                      <p:cBhvr additive="base">
                                        <p:cTn id="20" dur="500" fill="hold"/>
                                        <p:tgtEl>
                                          <p:spTgt spid="1966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5" name="Rectangle 5"/>
          <p:cNvSpPr>
            <a:spLocks noGrp="1" noChangeArrowheads="1"/>
          </p:cNvSpPr>
          <p:nvPr>
            <p:ph type="title"/>
          </p:nvPr>
        </p:nvSpPr>
        <p:spPr/>
        <p:txBody>
          <a:bodyPr/>
          <a:lstStyle/>
          <a:p>
            <a:endParaRPr lang="zh-CN" altLang="zh-CN"/>
          </a:p>
        </p:txBody>
      </p:sp>
      <p:pic>
        <p:nvPicPr>
          <p:cNvPr id="404484" name="Picture 4" descr="图8">
            <a:hlinkClick r:id="rId2" action="ppaction://hlinksldjump"/>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0" y="-206375"/>
            <a:ext cx="10510838" cy="10510838"/>
          </a:xfrm>
          <a:ln>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108951207"/>
      </p:ext>
    </p:extLst>
  </p:cSld>
  <p:clrMapOvr>
    <a:masterClrMapping/>
  </p:clrMapOvr>
  <p:transition spd="slow">
    <p:wipe dir="d"/>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803B0C5-F087-46DC-997F-BE73B5EB8DE2}"/>
              </a:ext>
            </a:extLst>
          </p:cNvPr>
          <p:cNvSpPr>
            <a:spLocks noGrp="1"/>
          </p:cNvSpPr>
          <p:nvPr>
            <p:ph type="title"/>
          </p:nvPr>
        </p:nvSpPr>
        <p:spPr/>
        <p:txBody>
          <a:bodyPr/>
          <a:lstStyle/>
          <a:p>
            <a:r>
              <a:rPr lang="en-US" altLang="zh-CN" sz="3200" b="1" dirty="0" err="1">
                <a:solidFill>
                  <a:srgbClr val="FFFF00"/>
                </a:solidFill>
                <a:effectLst/>
              </a:rPr>
              <a:t>Matlab</a:t>
            </a:r>
            <a:r>
              <a:rPr lang="zh-CN" altLang="en-US" sz="3200" b="1" dirty="0">
                <a:solidFill>
                  <a:srgbClr val="FFFF00"/>
                </a:solidFill>
                <a:effectLst/>
              </a:rPr>
              <a:t>自带函数实现图像任意角度旋转</a:t>
            </a:r>
            <a:br>
              <a:rPr lang="zh-CN" altLang="en-US" sz="3200" b="1" dirty="0">
                <a:solidFill>
                  <a:srgbClr val="FFFF00"/>
                </a:solidFill>
                <a:effectLst/>
              </a:rPr>
            </a:br>
            <a:endParaRPr lang="zh-CN" altLang="en-US" sz="3200" dirty="0">
              <a:solidFill>
                <a:srgbClr val="FFFF00"/>
              </a:solidFill>
            </a:endParaRPr>
          </a:p>
        </p:txBody>
      </p:sp>
      <p:sp>
        <p:nvSpPr>
          <p:cNvPr id="3" name="内容占位符 2">
            <a:extLst>
              <a:ext uri="{FF2B5EF4-FFF2-40B4-BE49-F238E27FC236}">
                <a16:creationId xmlns:a16="http://schemas.microsoft.com/office/drawing/2014/main" xmlns="" id="{06AF7D6E-B8FF-4625-8E1B-0275CC5AB04C}"/>
              </a:ext>
            </a:extLst>
          </p:cNvPr>
          <p:cNvSpPr>
            <a:spLocks noGrp="1"/>
          </p:cNvSpPr>
          <p:nvPr>
            <p:ph idx="1"/>
          </p:nvPr>
        </p:nvSpPr>
        <p:spPr/>
        <p:txBody>
          <a:bodyPr/>
          <a:lstStyle/>
          <a:p>
            <a:r>
              <a:rPr lang="en-US" altLang="zh-CN" sz="2400" b="1" dirty="0">
                <a:solidFill>
                  <a:srgbClr val="FFFF00"/>
                </a:solidFill>
              </a:rPr>
              <a:t>B = </a:t>
            </a:r>
            <a:r>
              <a:rPr lang="en-US" altLang="zh-CN" sz="2400" b="1" dirty="0" err="1">
                <a:solidFill>
                  <a:srgbClr val="FFFF00"/>
                </a:solidFill>
              </a:rPr>
              <a:t>imrotate</a:t>
            </a:r>
            <a:r>
              <a:rPr lang="en-US" altLang="zh-CN" sz="2400" b="1" dirty="0">
                <a:solidFill>
                  <a:srgbClr val="FFFF00"/>
                </a:solidFill>
              </a:rPr>
              <a:t>(</a:t>
            </a:r>
            <a:r>
              <a:rPr lang="en-US" altLang="zh-CN" sz="2400" b="1" dirty="0" err="1">
                <a:solidFill>
                  <a:srgbClr val="FFFF00"/>
                </a:solidFill>
              </a:rPr>
              <a:t>A,angle</a:t>
            </a:r>
            <a:r>
              <a:rPr lang="en-US" altLang="zh-CN" sz="2400" b="1" dirty="0">
                <a:solidFill>
                  <a:srgbClr val="FFFF00"/>
                </a:solidFill>
              </a:rPr>
              <a:t>)</a:t>
            </a:r>
            <a:endParaRPr lang="zh-CN" altLang="en-US" sz="2400" dirty="0">
              <a:solidFill>
                <a:srgbClr val="FFFF00"/>
              </a:solidFill>
            </a:endParaRPr>
          </a:p>
          <a:p>
            <a:r>
              <a:rPr lang="zh-CN" altLang="en-US" sz="2400" dirty="0">
                <a:solidFill>
                  <a:srgbClr val="FFFF00"/>
                </a:solidFill>
              </a:rPr>
              <a:t>将图像</a:t>
            </a:r>
            <a:r>
              <a:rPr lang="en-US" altLang="zh-CN" sz="2400" dirty="0">
                <a:solidFill>
                  <a:srgbClr val="FFFF00"/>
                </a:solidFill>
              </a:rPr>
              <a:t>A(</a:t>
            </a:r>
            <a:r>
              <a:rPr lang="zh-CN" altLang="en-US" sz="2400" dirty="0">
                <a:solidFill>
                  <a:srgbClr val="FFFF00"/>
                </a:solidFill>
              </a:rPr>
              <a:t>图像的数据矩阵</a:t>
            </a:r>
            <a:r>
              <a:rPr lang="en-US" altLang="zh-CN" sz="2400" dirty="0">
                <a:solidFill>
                  <a:srgbClr val="FFFF00"/>
                </a:solidFill>
              </a:rPr>
              <a:t>)</a:t>
            </a:r>
            <a:r>
              <a:rPr lang="zh-CN" altLang="en-US" sz="2400" dirty="0">
                <a:solidFill>
                  <a:srgbClr val="FFFF00"/>
                </a:solidFill>
              </a:rPr>
              <a:t>绕图像的中心点旋转</a:t>
            </a:r>
            <a:r>
              <a:rPr lang="en-US" altLang="zh-CN" sz="2400" dirty="0">
                <a:solidFill>
                  <a:srgbClr val="FFFF00"/>
                </a:solidFill>
              </a:rPr>
              <a:t>angle</a:t>
            </a:r>
            <a:r>
              <a:rPr lang="zh-CN" altLang="en-US" sz="2400" dirty="0">
                <a:solidFill>
                  <a:srgbClr val="FFFF00"/>
                </a:solidFill>
              </a:rPr>
              <a:t>度， 正数表示逆时针旋转， 负数表示顺时针旋转。返回旋转后的图像矩阵。</a:t>
            </a:r>
            <a:endParaRPr lang="en-US" altLang="zh-CN" sz="2400" dirty="0">
              <a:solidFill>
                <a:srgbClr val="FFFF00"/>
              </a:solidFill>
            </a:endParaRPr>
          </a:p>
          <a:p>
            <a:r>
              <a:rPr lang="zh-CN" altLang="en-US" sz="2400" dirty="0">
                <a:solidFill>
                  <a:srgbClr val="FFFF00"/>
                </a:solidFill>
              </a:rPr>
              <a:t>例：</a:t>
            </a:r>
            <a:endParaRPr lang="en-US" altLang="zh-CN" sz="2400" dirty="0">
              <a:solidFill>
                <a:srgbClr val="FFFF00"/>
              </a:solidFill>
            </a:endParaRPr>
          </a:p>
          <a:p>
            <a:r>
              <a:rPr lang="en-US" altLang="zh-CN" sz="2000" dirty="0">
                <a:solidFill>
                  <a:srgbClr val="FFFF00"/>
                </a:solidFill>
              </a:rPr>
              <a:t>I=</a:t>
            </a:r>
            <a:r>
              <a:rPr lang="en-US" altLang="zh-CN" sz="2000" dirty="0" err="1">
                <a:solidFill>
                  <a:srgbClr val="FFFF00"/>
                </a:solidFill>
              </a:rPr>
              <a:t>imread</a:t>
            </a:r>
            <a:r>
              <a:rPr lang="en-US" altLang="zh-CN" sz="2000" dirty="0">
                <a:solidFill>
                  <a:srgbClr val="FFFF00"/>
                </a:solidFill>
              </a:rPr>
              <a:t>(‘ex1.jpg’);%</a:t>
            </a:r>
            <a:r>
              <a:rPr lang="zh-CN" altLang="en-US" sz="2000" dirty="0">
                <a:solidFill>
                  <a:srgbClr val="FFFF00"/>
                </a:solidFill>
              </a:rPr>
              <a:t>读取图像（不用灰度化）</a:t>
            </a:r>
            <a:endParaRPr lang="en-US" altLang="zh-CN" sz="2000" dirty="0">
              <a:solidFill>
                <a:srgbClr val="FFFF00"/>
              </a:solidFill>
            </a:endParaRPr>
          </a:p>
          <a:p>
            <a:r>
              <a:rPr lang="en-US" altLang="zh-CN" sz="2000" dirty="0">
                <a:solidFill>
                  <a:srgbClr val="FFFF00"/>
                </a:solidFill>
              </a:rPr>
              <a:t>B = </a:t>
            </a:r>
            <a:r>
              <a:rPr lang="en-US" altLang="zh-CN" sz="2000" dirty="0" err="1">
                <a:solidFill>
                  <a:srgbClr val="FFFF00"/>
                </a:solidFill>
              </a:rPr>
              <a:t>imrotate</a:t>
            </a:r>
            <a:r>
              <a:rPr lang="en-US" altLang="zh-CN" sz="2000" dirty="0">
                <a:solidFill>
                  <a:srgbClr val="FFFF00"/>
                </a:solidFill>
              </a:rPr>
              <a:t>(I,45)%</a:t>
            </a:r>
            <a:r>
              <a:rPr lang="zh-CN" altLang="en-US" sz="2000" dirty="0">
                <a:solidFill>
                  <a:srgbClr val="FFFF00"/>
                </a:solidFill>
              </a:rPr>
              <a:t>旋转</a:t>
            </a:r>
            <a:endParaRPr lang="en-US" altLang="zh-CN" sz="2000" dirty="0">
              <a:solidFill>
                <a:srgbClr val="FFFF00"/>
              </a:solidFill>
            </a:endParaRPr>
          </a:p>
          <a:p>
            <a:r>
              <a:rPr lang="en-US" altLang="zh-CN" sz="2000" dirty="0">
                <a:solidFill>
                  <a:srgbClr val="FFFF00"/>
                </a:solidFill>
              </a:rPr>
              <a:t>figure</a:t>
            </a:r>
          </a:p>
          <a:p>
            <a:r>
              <a:rPr lang="en-US" altLang="zh-CN" sz="2000" dirty="0" err="1">
                <a:solidFill>
                  <a:srgbClr val="FFFF00"/>
                </a:solidFill>
              </a:rPr>
              <a:t>imshow</a:t>
            </a:r>
            <a:r>
              <a:rPr lang="en-US" altLang="zh-CN" sz="2000" dirty="0">
                <a:solidFill>
                  <a:srgbClr val="FFFF00"/>
                </a:solidFill>
              </a:rPr>
              <a:t>(B) ;%</a:t>
            </a:r>
            <a:r>
              <a:rPr lang="zh-CN" altLang="en-US" sz="2000" dirty="0">
                <a:solidFill>
                  <a:srgbClr val="FFFF00"/>
                </a:solidFill>
              </a:rPr>
              <a:t>画图</a:t>
            </a:r>
            <a:endParaRPr lang="en-US" altLang="zh-CN" sz="2000" dirty="0">
              <a:solidFill>
                <a:srgbClr val="FFFF00"/>
              </a:solidFill>
            </a:endParaRPr>
          </a:p>
          <a:p>
            <a:endParaRPr lang="en-US" altLang="zh-CN" sz="2000" dirty="0">
              <a:solidFill>
                <a:srgbClr val="FFFF00"/>
              </a:solidFill>
            </a:endParaRPr>
          </a:p>
        </p:txBody>
      </p:sp>
    </p:spTree>
    <p:extLst>
      <p:ext uri="{BB962C8B-B14F-4D97-AF65-F5344CB8AC3E}">
        <p14:creationId xmlns:p14="http://schemas.microsoft.com/office/powerpoint/2010/main" val="1815503568"/>
      </p:ext>
    </p:extLst>
  </p:cSld>
  <p:clrMapOvr>
    <a:masterClrMapping/>
  </p:clrMapOvr>
  <p:transition spd="slow">
    <p:wipe dir="d"/>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0738" name="Rectangle 2"/>
          <p:cNvSpPr>
            <a:spLocks noGrp="1" noChangeArrowheads="1"/>
          </p:cNvSpPr>
          <p:nvPr>
            <p:ph type="title"/>
          </p:nvPr>
        </p:nvSpPr>
        <p:spPr>
          <a:xfrm>
            <a:off x="611188" y="260350"/>
            <a:ext cx="8096250" cy="1079500"/>
          </a:xfrm>
        </p:spPr>
        <p:txBody>
          <a:bodyPr/>
          <a:lstStyle/>
          <a:p>
            <a:pPr algn="ctr"/>
            <a:r>
              <a:rPr lang="zh-CN" altLang="en-US" sz="3600" i="0" dirty="0">
                <a:latin typeface="黑体" pitchFamily="2" charset="-122"/>
                <a:ea typeface="黑体" pitchFamily="2" charset="-122"/>
              </a:rPr>
              <a:t>图像旋转后处理</a:t>
            </a:r>
            <a:br>
              <a:rPr lang="zh-CN" altLang="en-US" sz="3600" i="0" dirty="0">
                <a:latin typeface="黑体" pitchFamily="2" charset="-122"/>
                <a:ea typeface="黑体" pitchFamily="2" charset="-122"/>
              </a:rPr>
            </a:br>
            <a:r>
              <a:rPr lang="zh-CN" altLang="en-US" sz="3600" i="0" dirty="0">
                <a:latin typeface="黑体" pitchFamily="2" charset="-122"/>
                <a:ea typeface="黑体" pitchFamily="2" charset="-122"/>
              </a:rPr>
              <a:t>                </a:t>
            </a:r>
            <a:r>
              <a:rPr lang="en-US" altLang="zh-CN" sz="2800" i="0" dirty="0">
                <a:latin typeface="Times New Roman"/>
                <a:ea typeface="黑体" pitchFamily="2" charset="-122"/>
              </a:rPr>
              <a:t>——</a:t>
            </a:r>
            <a:r>
              <a:rPr lang="zh-CN" altLang="en-US" sz="2800" i="0" dirty="0">
                <a:latin typeface="黑体" pitchFamily="2" charset="-122"/>
                <a:ea typeface="黑体" pitchFamily="2" charset="-122"/>
              </a:rPr>
              <a:t>解决问题的思路</a:t>
            </a:r>
          </a:p>
        </p:txBody>
      </p:sp>
      <p:sp>
        <p:nvSpPr>
          <p:cNvPr id="500739" name="Rectangle 3"/>
          <p:cNvSpPr>
            <a:spLocks noGrp="1" noChangeArrowheads="1"/>
          </p:cNvSpPr>
          <p:nvPr>
            <p:ph type="body" sz="half" idx="1"/>
          </p:nvPr>
        </p:nvSpPr>
        <p:spPr>
          <a:xfrm>
            <a:off x="323850" y="1988840"/>
            <a:ext cx="5113338" cy="3887788"/>
          </a:xfrm>
        </p:spPr>
        <p:txBody>
          <a:bodyPr/>
          <a:lstStyle/>
          <a:p>
            <a:pPr marL="609600" indent="-609600">
              <a:lnSpc>
                <a:spcPct val="150000"/>
              </a:lnSpc>
            </a:pPr>
            <a:r>
              <a:rPr lang="zh-CN" altLang="en-US" sz="2400" b="1" dirty="0">
                <a:latin typeface="华文细黑" pitchFamily="2" charset="-122"/>
                <a:ea typeface="华文细黑" pitchFamily="2" charset="-122"/>
              </a:rPr>
              <a:t>出现问题的核心是像素之间的连接是不连续的。</a:t>
            </a:r>
          </a:p>
          <a:p>
            <a:pPr marL="609600" indent="-609600">
              <a:lnSpc>
                <a:spcPct val="150000"/>
              </a:lnSpc>
            </a:pPr>
            <a:r>
              <a:rPr lang="zh-CN" altLang="en-US" sz="2400" b="1" dirty="0">
                <a:latin typeface="华文细黑" pitchFamily="2" charset="-122"/>
                <a:ea typeface="华文细黑" pitchFamily="2" charset="-122"/>
              </a:rPr>
              <a:t>相邻像素的角度是无法改变的，所以只能通过增加分辨率的方法来从整体上解决这个问题。</a:t>
            </a:r>
          </a:p>
          <a:p>
            <a:pPr marL="609600" indent="-609600">
              <a:lnSpc>
                <a:spcPct val="150000"/>
              </a:lnSpc>
            </a:pPr>
            <a:r>
              <a:rPr lang="zh-CN" altLang="en-US" sz="2400" b="1" dirty="0">
                <a:latin typeface="华文细黑" pitchFamily="2" charset="-122"/>
                <a:ea typeface="华文细黑" pitchFamily="2" charset="-122"/>
              </a:rPr>
              <a:t>采用某种填补方法来填充空洞。</a:t>
            </a:r>
            <a:endParaRPr lang="zh-CN" altLang="en-US" b="1" dirty="0">
              <a:ea typeface="黑体" pitchFamily="2" charset="-122"/>
            </a:endParaRPr>
          </a:p>
        </p:txBody>
      </p:sp>
      <p:grpSp>
        <p:nvGrpSpPr>
          <p:cNvPr id="500790" name="Group 54"/>
          <p:cNvGrpSpPr>
            <a:grpSpLocks/>
          </p:cNvGrpSpPr>
          <p:nvPr/>
        </p:nvGrpSpPr>
        <p:grpSpPr bwMode="auto">
          <a:xfrm>
            <a:off x="5724525" y="2565103"/>
            <a:ext cx="2879725" cy="2879725"/>
            <a:chOff x="3651" y="2432"/>
            <a:chExt cx="727" cy="726"/>
          </a:xfrm>
        </p:grpSpPr>
        <p:grpSp>
          <p:nvGrpSpPr>
            <p:cNvPr id="500791" name="Group 55"/>
            <p:cNvGrpSpPr>
              <a:grpSpLocks/>
            </p:cNvGrpSpPr>
            <p:nvPr/>
          </p:nvGrpSpPr>
          <p:grpSpPr bwMode="auto">
            <a:xfrm>
              <a:off x="3651" y="2432"/>
              <a:ext cx="727" cy="726"/>
              <a:chOff x="3515" y="2296"/>
              <a:chExt cx="727" cy="726"/>
            </a:xfrm>
          </p:grpSpPr>
          <p:sp>
            <p:nvSpPr>
              <p:cNvPr id="500792" name="Rectangle 56"/>
              <p:cNvSpPr>
                <a:spLocks noChangeArrowheads="1"/>
              </p:cNvSpPr>
              <p:nvPr/>
            </p:nvSpPr>
            <p:spPr bwMode="auto">
              <a:xfrm>
                <a:off x="3696" y="2478"/>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0793" name="Rectangle 57"/>
              <p:cNvSpPr>
                <a:spLocks noChangeArrowheads="1"/>
              </p:cNvSpPr>
              <p:nvPr/>
            </p:nvSpPr>
            <p:spPr bwMode="auto">
              <a:xfrm>
                <a:off x="3515" y="2478"/>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0794" name="Rectangle 58"/>
              <p:cNvSpPr>
                <a:spLocks noChangeArrowheads="1"/>
              </p:cNvSpPr>
              <p:nvPr/>
            </p:nvSpPr>
            <p:spPr bwMode="auto">
              <a:xfrm>
                <a:off x="3877" y="2659"/>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solidFill>
                    <a:schemeClr val="folHlink"/>
                  </a:solidFill>
                  <a:latin typeface="Tahoma" pitchFamily="34" charset="0"/>
                </a:endParaRPr>
              </a:p>
            </p:txBody>
          </p:sp>
          <p:sp>
            <p:nvSpPr>
              <p:cNvPr id="500795" name="Rectangle 59"/>
              <p:cNvSpPr>
                <a:spLocks noChangeArrowheads="1"/>
              </p:cNvSpPr>
              <p:nvPr/>
            </p:nvSpPr>
            <p:spPr bwMode="auto">
              <a:xfrm>
                <a:off x="3515" y="2659"/>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0796" name="Rectangle 60"/>
              <p:cNvSpPr>
                <a:spLocks noChangeArrowheads="1"/>
              </p:cNvSpPr>
              <p:nvPr/>
            </p:nvSpPr>
            <p:spPr bwMode="auto">
              <a:xfrm>
                <a:off x="3515" y="2840"/>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0797" name="Rectangle 61"/>
              <p:cNvSpPr>
                <a:spLocks noChangeArrowheads="1"/>
              </p:cNvSpPr>
              <p:nvPr/>
            </p:nvSpPr>
            <p:spPr bwMode="auto">
              <a:xfrm>
                <a:off x="3878" y="2478"/>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0798" name="Rectangle 62"/>
              <p:cNvSpPr>
                <a:spLocks noChangeArrowheads="1"/>
              </p:cNvSpPr>
              <p:nvPr/>
            </p:nvSpPr>
            <p:spPr bwMode="auto">
              <a:xfrm>
                <a:off x="3696" y="2659"/>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0799" name="Rectangle 63"/>
              <p:cNvSpPr>
                <a:spLocks noChangeArrowheads="1"/>
              </p:cNvSpPr>
              <p:nvPr/>
            </p:nvSpPr>
            <p:spPr bwMode="auto">
              <a:xfrm>
                <a:off x="3697" y="2841"/>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0800" name="Rectangle 64"/>
              <p:cNvSpPr>
                <a:spLocks noChangeArrowheads="1"/>
              </p:cNvSpPr>
              <p:nvPr/>
            </p:nvSpPr>
            <p:spPr bwMode="auto">
              <a:xfrm>
                <a:off x="3878" y="2841"/>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0801" name="Rectangle 65"/>
              <p:cNvSpPr>
                <a:spLocks noChangeArrowheads="1"/>
              </p:cNvSpPr>
              <p:nvPr/>
            </p:nvSpPr>
            <p:spPr bwMode="auto">
              <a:xfrm>
                <a:off x="3515" y="2296"/>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0802" name="Rectangle 66"/>
              <p:cNvSpPr>
                <a:spLocks noChangeArrowheads="1"/>
              </p:cNvSpPr>
              <p:nvPr/>
            </p:nvSpPr>
            <p:spPr bwMode="auto">
              <a:xfrm>
                <a:off x="3697" y="2296"/>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0803" name="Rectangle 67"/>
              <p:cNvSpPr>
                <a:spLocks noChangeArrowheads="1"/>
              </p:cNvSpPr>
              <p:nvPr/>
            </p:nvSpPr>
            <p:spPr bwMode="auto">
              <a:xfrm>
                <a:off x="3878" y="2296"/>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0804" name="Rectangle 68"/>
              <p:cNvSpPr>
                <a:spLocks noChangeArrowheads="1"/>
              </p:cNvSpPr>
              <p:nvPr/>
            </p:nvSpPr>
            <p:spPr bwMode="auto">
              <a:xfrm>
                <a:off x="4060" y="2296"/>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0805" name="Rectangle 69"/>
              <p:cNvSpPr>
                <a:spLocks noChangeArrowheads="1"/>
              </p:cNvSpPr>
              <p:nvPr/>
            </p:nvSpPr>
            <p:spPr bwMode="auto">
              <a:xfrm>
                <a:off x="4060" y="2478"/>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0806" name="Rectangle 70"/>
              <p:cNvSpPr>
                <a:spLocks noChangeArrowheads="1"/>
              </p:cNvSpPr>
              <p:nvPr/>
            </p:nvSpPr>
            <p:spPr bwMode="auto">
              <a:xfrm>
                <a:off x="4060" y="2659"/>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0807" name="Rectangle 71"/>
              <p:cNvSpPr>
                <a:spLocks noChangeArrowheads="1"/>
              </p:cNvSpPr>
              <p:nvPr/>
            </p:nvSpPr>
            <p:spPr bwMode="auto">
              <a:xfrm>
                <a:off x="4059" y="2840"/>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00808" name="Rectangle 72"/>
            <p:cNvSpPr>
              <a:spLocks noChangeArrowheads="1"/>
            </p:cNvSpPr>
            <p:nvPr/>
          </p:nvSpPr>
          <p:spPr bwMode="auto">
            <a:xfrm>
              <a:off x="3832" y="2614"/>
              <a:ext cx="182" cy="18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0809" name="Rectangle 73"/>
            <p:cNvSpPr>
              <a:spLocks noChangeArrowheads="1"/>
            </p:cNvSpPr>
            <p:nvPr/>
          </p:nvSpPr>
          <p:spPr bwMode="auto">
            <a:xfrm>
              <a:off x="3651" y="2614"/>
              <a:ext cx="182" cy="181"/>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0810" name="Rectangle 74"/>
            <p:cNvSpPr>
              <a:spLocks noChangeArrowheads="1"/>
            </p:cNvSpPr>
            <p:nvPr/>
          </p:nvSpPr>
          <p:spPr bwMode="auto">
            <a:xfrm>
              <a:off x="4195" y="2614"/>
              <a:ext cx="182" cy="181"/>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solidFill>
                  <a:schemeClr val="folHlink"/>
                </a:solidFill>
                <a:latin typeface="Tahoma" pitchFamily="34" charset="0"/>
              </a:endParaRPr>
            </a:p>
          </p:txBody>
        </p:sp>
        <p:sp>
          <p:nvSpPr>
            <p:cNvPr id="500811" name="Rectangle 75"/>
            <p:cNvSpPr>
              <a:spLocks noChangeArrowheads="1"/>
            </p:cNvSpPr>
            <p:nvPr/>
          </p:nvSpPr>
          <p:spPr bwMode="auto">
            <a:xfrm>
              <a:off x="3832" y="2976"/>
              <a:ext cx="182" cy="181"/>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0812" name="Rectangle 76"/>
            <p:cNvSpPr>
              <a:spLocks noChangeArrowheads="1"/>
            </p:cNvSpPr>
            <p:nvPr/>
          </p:nvSpPr>
          <p:spPr bwMode="auto">
            <a:xfrm>
              <a:off x="4014" y="2432"/>
              <a:ext cx="182" cy="181"/>
            </a:xfrm>
            <a:prstGeom prst="rect">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0813" name="Rectangle 77"/>
            <p:cNvSpPr>
              <a:spLocks noChangeArrowheads="1"/>
            </p:cNvSpPr>
            <p:nvPr/>
          </p:nvSpPr>
          <p:spPr bwMode="auto">
            <a:xfrm>
              <a:off x="4014" y="2795"/>
              <a:ext cx="182" cy="181"/>
            </a:xfrm>
            <a:prstGeom prst="rect">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0814" name="Rectangle 78"/>
            <p:cNvSpPr>
              <a:spLocks noChangeArrowheads="1"/>
            </p:cNvSpPr>
            <p:nvPr/>
          </p:nvSpPr>
          <p:spPr bwMode="auto">
            <a:xfrm>
              <a:off x="4014" y="2976"/>
              <a:ext cx="182" cy="181"/>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0815" name="Rectangle 79"/>
            <p:cNvSpPr>
              <a:spLocks noChangeArrowheads="1"/>
            </p:cNvSpPr>
            <p:nvPr/>
          </p:nvSpPr>
          <p:spPr bwMode="auto">
            <a:xfrm>
              <a:off x="4195" y="2795"/>
              <a:ext cx="182" cy="181"/>
            </a:xfrm>
            <a:prstGeom prst="rect">
              <a:avLst/>
            </a:prstGeom>
            <a:solidFill>
              <a:srgbClr val="FF33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0816" name="Rectangle 80"/>
            <p:cNvSpPr>
              <a:spLocks noChangeArrowheads="1"/>
            </p:cNvSpPr>
            <p:nvPr/>
          </p:nvSpPr>
          <p:spPr bwMode="auto">
            <a:xfrm>
              <a:off x="3832" y="2795"/>
              <a:ext cx="182" cy="181"/>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00817" name="Rectangle 81"/>
          <p:cNvSpPr>
            <a:spLocks noChangeArrowheads="1"/>
          </p:cNvSpPr>
          <p:nvPr/>
        </p:nvSpPr>
        <p:spPr bwMode="auto">
          <a:xfrm>
            <a:off x="7158038" y="3285828"/>
            <a:ext cx="720725" cy="719137"/>
          </a:xfrm>
          <a:prstGeom prst="rect">
            <a:avLst/>
          </a:prstGeom>
          <a:solidFill>
            <a:srgbClr val="00CC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749271120"/>
      </p:ext>
    </p:extLst>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00739">
                                            <p:txEl>
                                              <p:pRg st="0" end="0"/>
                                            </p:txEl>
                                          </p:spTgt>
                                        </p:tgtEl>
                                        <p:attrNameLst>
                                          <p:attrName>style.visibility</p:attrName>
                                        </p:attrNameLst>
                                      </p:cBhvr>
                                      <p:to>
                                        <p:strVal val="visible"/>
                                      </p:to>
                                    </p:set>
                                    <p:anim calcmode="lin" valueType="num">
                                      <p:cBhvr additive="base">
                                        <p:cTn id="7" dur="500" fill="hold"/>
                                        <p:tgtEl>
                                          <p:spTgt spid="50073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0073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00739">
                                            <p:txEl>
                                              <p:pRg st="1" end="1"/>
                                            </p:txEl>
                                          </p:spTgt>
                                        </p:tgtEl>
                                        <p:attrNameLst>
                                          <p:attrName>style.visibility</p:attrName>
                                        </p:attrNameLst>
                                      </p:cBhvr>
                                      <p:to>
                                        <p:strVal val="visible"/>
                                      </p:to>
                                    </p:set>
                                    <p:anim calcmode="lin" valueType="num">
                                      <p:cBhvr additive="base">
                                        <p:cTn id="13" dur="500" fill="hold"/>
                                        <p:tgtEl>
                                          <p:spTgt spid="50073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0073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500739">
                                            <p:txEl>
                                              <p:pRg st="2" end="2"/>
                                            </p:txEl>
                                          </p:spTgt>
                                        </p:tgtEl>
                                        <p:attrNameLst>
                                          <p:attrName>style.visibility</p:attrName>
                                        </p:attrNameLst>
                                      </p:cBhvr>
                                      <p:to>
                                        <p:strVal val="visible"/>
                                      </p:to>
                                    </p:set>
                                    <p:anim calcmode="lin" valueType="num">
                                      <p:cBhvr additive="base">
                                        <p:cTn id="19" dur="500" fill="hold"/>
                                        <p:tgtEl>
                                          <p:spTgt spid="50073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0073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8" presetClass="entr" presetSubtype="16" fill="hold" nodeType="clickEffect">
                                  <p:stCondLst>
                                    <p:cond delay="0"/>
                                  </p:stCondLst>
                                  <p:childTnLst>
                                    <p:set>
                                      <p:cBhvr>
                                        <p:cTn id="24" dur="1" fill="hold">
                                          <p:stCondLst>
                                            <p:cond delay="0"/>
                                          </p:stCondLst>
                                        </p:cTn>
                                        <p:tgtEl>
                                          <p:spTgt spid="500790"/>
                                        </p:tgtEl>
                                        <p:attrNameLst>
                                          <p:attrName>style.visibility</p:attrName>
                                        </p:attrNameLst>
                                      </p:cBhvr>
                                      <p:to>
                                        <p:strVal val="visible"/>
                                      </p:to>
                                    </p:set>
                                    <p:animEffect transition="in" filter="diamond(in)">
                                      <p:cBhvr>
                                        <p:cTn id="25" dur="2000"/>
                                        <p:tgtEl>
                                          <p:spTgt spid="500790"/>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4" presetClass="entr" presetSubtype="16" fill="hold" grpId="0" nodeType="clickEffect">
                                  <p:stCondLst>
                                    <p:cond delay="0"/>
                                  </p:stCondLst>
                                  <p:childTnLst>
                                    <p:set>
                                      <p:cBhvr>
                                        <p:cTn id="29" dur="1" fill="hold">
                                          <p:stCondLst>
                                            <p:cond delay="0"/>
                                          </p:stCondLst>
                                        </p:cTn>
                                        <p:tgtEl>
                                          <p:spTgt spid="500817"/>
                                        </p:tgtEl>
                                        <p:attrNameLst>
                                          <p:attrName>style.visibility</p:attrName>
                                        </p:attrNameLst>
                                      </p:cBhvr>
                                      <p:to>
                                        <p:strVal val="visible"/>
                                      </p:to>
                                    </p:set>
                                    <p:animEffect transition="in" filter="box(in)">
                                      <p:cBhvr>
                                        <p:cTn id="30" dur="2000"/>
                                        <p:tgtEl>
                                          <p:spTgt spid="5008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0739" grpId="0" build="p" autoUpdateAnimBg="0"/>
      <p:bldP spid="500817"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a:xfrm>
            <a:off x="323850" y="333375"/>
            <a:ext cx="8280400" cy="1079500"/>
          </a:xfrm>
        </p:spPr>
        <p:txBody>
          <a:bodyPr/>
          <a:lstStyle/>
          <a:p>
            <a:pPr algn="ctr"/>
            <a:r>
              <a:rPr lang="zh-CN" altLang="en-US" sz="3200" i="0" dirty="0">
                <a:latin typeface="黑体" pitchFamily="2" charset="-122"/>
                <a:ea typeface="黑体" pitchFamily="2" charset="-122"/>
              </a:rPr>
              <a:t>图像旋转的后处理</a:t>
            </a:r>
            <a:br>
              <a:rPr lang="zh-CN" altLang="en-US" sz="3200" i="0" dirty="0">
                <a:latin typeface="黑体" pitchFamily="2" charset="-122"/>
                <a:ea typeface="黑体" pitchFamily="2" charset="-122"/>
              </a:rPr>
            </a:br>
            <a:r>
              <a:rPr lang="zh-CN" altLang="en-US" sz="3200" i="0" dirty="0">
                <a:latin typeface="黑体" pitchFamily="2" charset="-122"/>
                <a:ea typeface="黑体" pitchFamily="2" charset="-122"/>
              </a:rPr>
              <a:t>                  </a:t>
            </a:r>
            <a:r>
              <a:rPr lang="en-US" altLang="zh-CN" sz="3200" i="0" dirty="0">
                <a:latin typeface="Times New Roman"/>
                <a:ea typeface="黑体" pitchFamily="2" charset="-122"/>
              </a:rPr>
              <a:t>——</a:t>
            </a:r>
            <a:r>
              <a:rPr lang="en-US" altLang="zh-CN" sz="3200" i="0" dirty="0">
                <a:latin typeface="黑体" pitchFamily="2" charset="-122"/>
                <a:ea typeface="黑体" pitchFamily="2" charset="-122"/>
              </a:rPr>
              <a:t> </a:t>
            </a:r>
            <a:r>
              <a:rPr lang="zh-CN" altLang="en-US" sz="3200" i="0" dirty="0">
                <a:latin typeface="黑体" pitchFamily="2" charset="-122"/>
                <a:ea typeface="黑体" pitchFamily="2" charset="-122"/>
              </a:rPr>
              <a:t>插值</a:t>
            </a:r>
          </a:p>
        </p:txBody>
      </p:sp>
      <p:sp>
        <p:nvSpPr>
          <p:cNvPr id="211971" name="Rectangle 3"/>
          <p:cNvSpPr>
            <a:spLocks noGrp="1" noChangeArrowheads="1"/>
          </p:cNvSpPr>
          <p:nvPr>
            <p:ph type="body" idx="1"/>
          </p:nvPr>
        </p:nvSpPr>
        <p:spPr>
          <a:xfrm>
            <a:off x="757238" y="1981200"/>
            <a:ext cx="7631112" cy="511175"/>
          </a:xfrm>
        </p:spPr>
        <p:txBody>
          <a:bodyPr/>
          <a:lstStyle/>
          <a:p>
            <a:pPr>
              <a:lnSpc>
                <a:spcPct val="90000"/>
              </a:lnSpc>
            </a:pPr>
            <a:r>
              <a:rPr lang="zh-CN" altLang="en-US" sz="2800" b="1">
                <a:latin typeface="华文细黑" pitchFamily="2" charset="-122"/>
                <a:ea typeface="华文细黑" pitchFamily="2" charset="-122"/>
              </a:rPr>
              <a:t>最简单的方法是</a:t>
            </a:r>
            <a:r>
              <a:rPr lang="zh-CN" altLang="en-US" sz="2800" b="1">
                <a:solidFill>
                  <a:srgbClr val="FF9696"/>
                </a:solidFill>
                <a:latin typeface="华文细黑" pitchFamily="2" charset="-122"/>
                <a:ea typeface="华文细黑" pitchFamily="2" charset="-122"/>
              </a:rPr>
              <a:t>行插值（列插值）</a:t>
            </a:r>
            <a:r>
              <a:rPr lang="zh-CN" altLang="en-US" sz="2800" b="1">
                <a:latin typeface="华文细黑" pitchFamily="2" charset="-122"/>
                <a:ea typeface="华文细黑" pitchFamily="2" charset="-122"/>
              </a:rPr>
              <a:t>方法。</a:t>
            </a:r>
            <a:endParaRPr lang="zh-CN" altLang="en-US" sz="2800" b="1">
              <a:latin typeface="黑体" pitchFamily="2" charset="-122"/>
              <a:ea typeface="黑体" pitchFamily="2" charset="-122"/>
            </a:endParaRPr>
          </a:p>
        </p:txBody>
      </p:sp>
      <p:grpSp>
        <p:nvGrpSpPr>
          <p:cNvPr id="211972" name="Group 4"/>
          <p:cNvGrpSpPr>
            <a:grpSpLocks/>
          </p:cNvGrpSpPr>
          <p:nvPr/>
        </p:nvGrpSpPr>
        <p:grpSpPr bwMode="auto">
          <a:xfrm>
            <a:off x="6156325" y="4005263"/>
            <a:ext cx="1746250" cy="1752600"/>
            <a:chOff x="3651" y="2432"/>
            <a:chExt cx="727" cy="726"/>
          </a:xfrm>
        </p:grpSpPr>
        <p:grpSp>
          <p:nvGrpSpPr>
            <p:cNvPr id="211973" name="Group 5"/>
            <p:cNvGrpSpPr>
              <a:grpSpLocks/>
            </p:cNvGrpSpPr>
            <p:nvPr/>
          </p:nvGrpSpPr>
          <p:grpSpPr bwMode="auto">
            <a:xfrm>
              <a:off x="3651" y="2432"/>
              <a:ext cx="727" cy="726"/>
              <a:chOff x="3515" y="2296"/>
              <a:chExt cx="727" cy="726"/>
            </a:xfrm>
          </p:grpSpPr>
          <p:sp>
            <p:nvSpPr>
              <p:cNvPr id="211974" name="Rectangle 6"/>
              <p:cNvSpPr>
                <a:spLocks noChangeArrowheads="1"/>
              </p:cNvSpPr>
              <p:nvPr/>
            </p:nvSpPr>
            <p:spPr bwMode="auto">
              <a:xfrm>
                <a:off x="3696" y="2478"/>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975" name="Rectangle 7"/>
              <p:cNvSpPr>
                <a:spLocks noChangeArrowheads="1"/>
              </p:cNvSpPr>
              <p:nvPr/>
            </p:nvSpPr>
            <p:spPr bwMode="auto">
              <a:xfrm>
                <a:off x="3515" y="2478"/>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976" name="Rectangle 8"/>
              <p:cNvSpPr>
                <a:spLocks noChangeArrowheads="1"/>
              </p:cNvSpPr>
              <p:nvPr/>
            </p:nvSpPr>
            <p:spPr bwMode="auto">
              <a:xfrm>
                <a:off x="3877" y="2659"/>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solidFill>
                    <a:schemeClr val="folHlink"/>
                  </a:solidFill>
                  <a:latin typeface="Tahoma" pitchFamily="34" charset="0"/>
                </a:endParaRPr>
              </a:p>
            </p:txBody>
          </p:sp>
          <p:sp>
            <p:nvSpPr>
              <p:cNvPr id="211977" name="Rectangle 9"/>
              <p:cNvSpPr>
                <a:spLocks noChangeArrowheads="1"/>
              </p:cNvSpPr>
              <p:nvPr/>
            </p:nvSpPr>
            <p:spPr bwMode="auto">
              <a:xfrm>
                <a:off x="3515" y="2659"/>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978" name="Rectangle 10"/>
              <p:cNvSpPr>
                <a:spLocks noChangeArrowheads="1"/>
              </p:cNvSpPr>
              <p:nvPr/>
            </p:nvSpPr>
            <p:spPr bwMode="auto">
              <a:xfrm>
                <a:off x="3515" y="2840"/>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979" name="Rectangle 11"/>
              <p:cNvSpPr>
                <a:spLocks noChangeArrowheads="1"/>
              </p:cNvSpPr>
              <p:nvPr/>
            </p:nvSpPr>
            <p:spPr bwMode="auto">
              <a:xfrm>
                <a:off x="3878" y="2478"/>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980" name="Rectangle 12"/>
              <p:cNvSpPr>
                <a:spLocks noChangeArrowheads="1"/>
              </p:cNvSpPr>
              <p:nvPr/>
            </p:nvSpPr>
            <p:spPr bwMode="auto">
              <a:xfrm>
                <a:off x="3696" y="2659"/>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981" name="Rectangle 13"/>
              <p:cNvSpPr>
                <a:spLocks noChangeArrowheads="1"/>
              </p:cNvSpPr>
              <p:nvPr/>
            </p:nvSpPr>
            <p:spPr bwMode="auto">
              <a:xfrm>
                <a:off x="3697" y="2841"/>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982" name="Rectangle 14"/>
              <p:cNvSpPr>
                <a:spLocks noChangeArrowheads="1"/>
              </p:cNvSpPr>
              <p:nvPr/>
            </p:nvSpPr>
            <p:spPr bwMode="auto">
              <a:xfrm>
                <a:off x="3878" y="2841"/>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983" name="Rectangle 15"/>
              <p:cNvSpPr>
                <a:spLocks noChangeArrowheads="1"/>
              </p:cNvSpPr>
              <p:nvPr/>
            </p:nvSpPr>
            <p:spPr bwMode="auto">
              <a:xfrm>
                <a:off x="3515" y="2296"/>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984" name="Rectangle 16"/>
              <p:cNvSpPr>
                <a:spLocks noChangeArrowheads="1"/>
              </p:cNvSpPr>
              <p:nvPr/>
            </p:nvSpPr>
            <p:spPr bwMode="auto">
              <a:xfrm>
                <a:off x="3697" y="2296"/>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985" name="Rectangle 17"/>
              <p:cNvSpPr>
                <a:spLocks noChangeArrowheads="1"/>
              </p:cNvSpPr>
              <p:nvPr/>
            </p:nvSpPr>
            <p:spPr bwMode="auto">
              <a:xfrm>
                <a:off x="3878" y="2296"/>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986" name="Rectangle 18"/>
              <p:cNvSpPr>
                <a:spLocks noChangeArrowheads="1"/>
              </p:cNvSpPr>
              <p:nvPr/>
            </p:nvSpPr>
            <p:spPr bwMode="auto">
              <a:xfrm>
                <a:off x="4060" y="2296"/>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987" name="Rectangle 19"/>
              <p:cNvSpPr>
                <a:spLocks noChangeArrowheads="1"/>
              </p:cNvSpPr>
              <p:nvPr/>
            </p:nvSpPr>
            <p:spPr bwMode="auto">
              <a:xfrm>
                <a:off x="4060" y="2478"/>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988" name="Rectangle 20"/>
              <p:cNvSpPr>
                <a:spLocks noChangeArrowheads="1"/>
              </p:cNvSpPr>
              <p:nvPr/>
            </p:nvSpPr>
            <p:spPr bwMode="auto">
              <a:xfrm>
                <a:off x="4060" y="2659"/>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989" name="Rectangle 21"/>
              <p:cNvSpPr>
                <a:spLocks noChangeArrowheads="1"/>
              </p:cNvSpPr>
              <p:nvPr/>
            </p:nvSpPr>
            <p:spPr bwMode="auto">
              <a:xfrm>
                <a:off x="4059" y="2840"/>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11990" name="Rectangle 22"/>
            <p:cNvSpPr>
              <a:spLocks noChangeArrowheads="1"/>
            </p:cNvSpPr>
            <p:nvPr/>
          </p:nvSpPr>
          <p:spPr bwMode="auto">
            <a:xfrm>
              <a:off x="3832" y="2614"/>
              <a:ext cx="182" cy="18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991" name="Rectangle 23"/>
            <p:cNvSpPr>
              <a:spLocks noChangeArrowheads="1"/>
            </p:cNvSpPr>
            <p:nvPr/>
          </p:nvSpPr>
          <p:spPr bwMode="auto">
            <a:xfrm>
              <a:off x="3651" y="2614"/>
              <a:ext cx="182" cy="181"/>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992" name="Rectangle 24"/>
            <p:cNvSpPr>
              <a:spLocks noChangeArrowheads="1"/>
            </p:cNvSpPr>
            <p:nvPr/>
          </p:nvSpPr>
          <p:spPr bwMode="auto">
            <a:xfrm>
              <a:off x="4195" y="2614"/>
              <a:ext cx="182" cy="181"/>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solidFill>
                  <a:schemeClr val="folHlink"/>
                </a:solidFill>
                <a:latin typeface="Tahoma" pitchFamily="34" charset="0"/>
              </a:endParaRPr>
            </a:p>
          </p:txBody>
        </p:sp>
        <p:sp>
          <p:nvSpPr>
            <p:cNvPr id="211993" name="Rectangle 25"/>
            <p:cNvSpPr>
              <a:spLocks noChangeArrowheads="1"/>
            </p:cNvSpPr>
            <p:nvPr/>
          </p:nvSpPr>
          <p:spPr bwMode="auto">
            <a:xfrm>
              <a:off x="3832" y="2976"/>
              <a:ext cx="182" cy="181"/>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994" name="Rectangle 26"/>
            <p:cNvSpPr>
              <a:spLocks noChangeArrowheads="1"/>
            </p:cNvSpPr>
            <p:nvPr/>
          </p:nvSpPr>
          <p:spPr bwMode="auto">
            <a:xfrm>
              <a:off x="4014" y="2432"/>
              <a:ext cx="182" cy="181"/>
            </a:xfrm>
            <a:prstGeom prst="rect">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995" name="Rectangle 27"/>
            <p:cNvSpPr>
              <a:spLocks noChangeArrowheads="1"/>
            </p:cNvSpPr>
            <p:nvPr/>
          </p:nvSpPr>
          <p:spPr bwMode="auto">
            <a:xfrm>
              <a:off x="4014" y="2795"/>
              <a:ext cx="182" cy="181"/>
            </a:xfrm>
            <a:prstGeom prst="rect">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996" name="Rectangle 28"/>
            <p:cNvSpPr>
              <a:spLocks noChangeArrowheads="1"/>
            </p:cNvSpPr>
            <p:nvPr/>
          </p:nvSpPr>
          <p:spPr bwMode="auto">
            <a:xfrm>
              <a:off x="4014" y="2976"/>
              <a:ext cx="182" cy="181"/>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997" name="Rectangle 29"/>
            <p:cNvSpPr>
              <a:spLocks noChangeArrowheads="1"/>
            </p:cNvSpPr>
            <p:nvPr/>
          </p:nvSpPr>
          <p:spPr bwMode="auto">
            <a:xfrm>
              <a:off x="4195" y="2795"/>
              <a:ext cx="182" cy="181"/>
            </a:xfrm>
            <a:prstGeom prst="rect">
              <a:avLst/>
            </a:prstGeom>
            <a:solidFill>
              <a:srgbClr val="FF33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1998" name="Rectangle 30"/>
            <p:cNvSpPr>
              <a:spLocks noChangeArrowheads="1"/>
            </p:cNvSpPr>
            <p:nvPr/>
          </p:nvSpPr>
          <p:spPr bwMode="auto">
            <a:xfrm>
              <a:off x="3832" y="2795"/>
              <a:ext cx="182" cy="181"/>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12001" name="Rectangle 33"/>
          <p:cNvSpPr>
            <a:spLocks noChangeArrowheads="1"/>
          </p:cNvSpPr>
          <p:nvPr/>
        </p:nvSpPr>
        <p:spPr bwMode="auto">
          <a:xfrm>
            <a:off x="468313" y="2781300"/>
            <a:ext cx="7991475"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lnSpc>
                <a:spcPct val="120000"/>
              </a:lnSpc>
              <a:spcBef>
                <a:spcPct val="50000"/>
              </a:spcBef>
              <a:buClr>
                <a:schemeClr val="hlink"/>
              </a:buClr>
              <a:buSzPct val="65000"/>
              <a:buFont typeface="Wingdings" pitchFamily="2" charset="2"/>
              <a:buNone/>
            </a:pPr>
            <a:r>
              <a:rPr lang="en-US" altLang="zh-CN" sz="2800" b="1">
                <a:latin typeface="华文细黑" pitchFamily="2" charset="-122"/>
                <a:ea typeface="华文细黑" pitchFamily="2" charset="-122"/>
              </a:rPr>
              <a:t>1</a:t>
            </a:r>
            <a:r>
              <a:rPr lang="zh-CN" altLang="en-US" sz="2800" b="1">
                <a:latin typeface="华文细黑" pitchFamily="2" charset="-122"/>
                <a:ea typeface="华文细黑" pitchFamily="2" charset="-122"/>
              </a:rPr>
              <a:t>）找出当前行的最小和最大的非背景点的坐标，记作：</a:t>
            </a:r>
            <a:r>
              <a:rPr lang="en-US" altLang="zh-CN" sz="2800" b="1">
                <a:latin typeface="华文细黑" pitchFamily="2" charset="-122"/>
                <a:ea typeface="华文细黑" pitchFamily="2" charset="-122"/>
              </a:rPr>
              <a:t>(i,k1)</a:t>
            </a:r>
            <a:r>
              <a:rPr lang="zh-CN" altLang="en-US" sz="2800" b="1">
                <a:latin typeface="华文细黑" pitchFamily="2" charset="-122"/>
                <a:ea typeface="华文细黑" pitchFamily="2" charset="-122"/>
              </a:rPr>
              <a:t>、</a:t>
            </a:r>
            <a:r>
              <a:rPr lang="en-US" altLang="zh-CN" sz="2800" b="1">
                <a:latin typeface="华文细黑" pitchFamily="2" charset="-122"/>
                <a:ea typeface="华文细黑" pitchFamily="2" charset="-122"/>
              </a:rPr>
              <a:t>(i,k2)</a:t>
            </a:r>
            <a:r>
              <a:rPr lang="zh-CN" altLang="en-US" sz="2800" b="1">
                <a:latin typeface="华文细黑" pitchFamily="2" charset="-122"/>
                <a:ea typeface="华文细黑" pitchFamily="2" charset="-122"/>
              </a:rPr>
              <a:t>。</a:t>
            </a:r>
          </a:p>
        </p:txBody>
      </p:sp>
      <p:sp>
        <p:nvSpPr>
          <p:cNvPr id="212002" name="Line 34"/>
          <p:cNvSpPr>
            <a:spLocks noChangeShapeType="1"/>
          </p:cNvSpPr>
          <p:nvPr/>
        </p:nvSpPr>
        <p:spPr bwMode="auto">
          <a:xfrm>
            <a:off x="6948488" y="4221163"/>
            <a:ext cx="185737" cy="1587"/>
          </a:xfrm>
          <a:prstGeom prst="line">
            <a:avLst/>
          </a:prstGeom>
          <a:noFill/>
          <a:ln w="28575">
            <a:solidFill>
              <a:srgbClr val="FF99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2003" name="Line 35"/>
          <p:cNvSpPr>
            <a:spLocks noChangeShapeType="1"/>
          </p:cNvSpPr>
          <p:nvPr/>
        </p:nvSpPr>
        <p:spPr bwMode="auto">
          <a:xfrm>
            <a:off x="6088063" y="4724400"/>
            <a:ext cx="185737" cy="1588"/>
          </a:xfrm>
          <a:prstGeom prst="line">
            <a:avLst/>
          </a:prstGeom>
          <a:noFill/>
          <a:ln w="28575">
            <a:solidFill>
              <a:srgbClr val="FF99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2004" name="Line 36"/>
          <p:cNvSpPr>
            <a:spLocks noChangeShapeType="1"/>
          </p:cNvSpPr>
          <p:nvPr/>
        </p:nvSpPr>
        <p:spPr bwMode="auto">
          <a:xfrm>
            <a:off x="6516688" y="5084763"/>
            <a:ext cx="185737" cy="1587"/>
          </a:xfrm>
          <a:prstGeom prst="line">
            <a:avLst/>
          </a:prstGeom>
          <a:noFill/>
          <a:ln w="28575">
            <a:solidFill>
              <a:srgbClr val="FF99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2005" name="Line 37"/>
          <p:cNvSpPr>
            <a:spLocks noChangeShapeType="1"/>
          </p:cNvSpPr>
          <p:nvPr/>
        </p:nvSpPr>
        <p:spPr bwMode="auto">
          <a:xfrm>
            <a:off x="6516688" y="5589588"/>
            <a:ext cx="185737" cy="1587"/>
          </a:xfrm>
          <a:prstGeom prst="line">
            <a:avLst/>
          </a:prstGeom>
          <a:noFill/>
          <a:ln w="28575">
            <a:solidFill>
              <a:srgbClr val="FF99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2006" name="Line 38"/>
          <p:cNvSpPr>
            <a:spLocks noChangeShapeType="1"/>
          </p:cNvSpPr>
          <p:nvPr/>
        </p:nvSpPr>
        <p:spPr bwMode="auto">
          <a:xfrm flipH="1">
            <a:off x="7380288" y="4221163"/>
            <a:ext cx="185737" cy="1587"/>
          </a:xfrm>
          <a:prstGeom prst="line">
            <a:avLst/>
          </a:prstGeom>
          <a:noFill/>
          <a:ln w="28575">
            <a:solidFill>
              <a:srgbClr val="FF99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2007" name="Line 39"/>
          <p:cNvSpPr>
            <a:spLocks noChangeShapeType="1"/>
          </p:cNvSpPr>
          <p:nvPr/>
        </p:nvSpPr>
        <p:spPr bwMode="auto">
          <a:xfrm flipH="1">
            <a:off x="7812088" y="4652963"/>
            <a:ext cx="185737" cy="1587"/>
          </a:xfrm>
          <a:prstGeom prst="line">
            <a:avLst/>
          </a:prstGeom>
          <a:noFill/>
          <a:ln w="28575">
            <a:solidFill>
              <a:srgbClr val="FF99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2008" name="Line 40"/>
          <p:cNvSpPr>
            <a:spLocks noChangeShapeType="1"/>
          </p:cNvSpPr>
          <p:nvPr/>
        </p:nvSpPr>
        <p:spPr bwMode="auto">
          <a:xfrm flipH="1">
            <a:off x="7812088" y="5157788"/>
            <a:ext cx="185737" cy="1587"/>
          </a:xfrm>
          <a:prstGeom prst="line">
            <a:avLst/>
          </a:prstGeom>
          <a:noFill/>
          <a:ln w="28575">
            <a:solidFill>
              <a:srgbClr val="FF99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2009" name="Line 41"/>
          <p:cNvSpPr>
            <a:spLocks noChangeShapeType="1"/>
          </p:cNvSpPr>
          <p:nvPr/>
        </p:nvSpPr>
        <p:spPr bwMode="auto">
          <a:xfrm flipH="1">
            <a:off x="7380288" y="5589588"/>
            <a:ext cx="185737" cy="1587"/>
          </a:xfrm>
          <a:prstGeom prst="line">
            <a:avLst/>
          </a:prstGeom>
          <a:noFill/>
          <a:ln w="28575">
            <a:solidFill>
              <a:srgbClr val="FF99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2010" name="Text Box 42"/>
          <p:cNvSpPr txBox="1">
            <a:spLocks noChangeArrowheads="1"/>
          </p:cNvSpPr>
          <p:nvPr/>
        </p:nvSpPr>
        <p:spPr bwMode="auto">
          <a:xfrm>
            <a:off x="827088" y="4005263"/>
            <a:ext cx="4465637"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ea typeface="华文细黑" pitchFamily="2" charset="-122"/>
              </a:rPr>
              <a:t>如右图有：</a:t>
            </a:r>
          </a:p>
          <a:p>
            <a:pPr>
              <a:spcBef>
                <a:spcPct val="50000"/>
              </a:spcBef>
            </a:pPr>
            <a:r>
              <a:rPr lang="en-US" altLang="zh-CN" sz="2400" b="1">
                <a:ea typeface="华文细黑" pitchFamily="2" charset="-122"/>
              </a:rPr>
              <a:t>(1,3)</a:t>
            </a:r>
            <a:r>
              <a:rPr lang="zh-CN" altLang="en-US" sz="2400" b="1">
                <a:ea typeface="华文细黑" pitchFamily="2" charset="-122"/>
              </a:rPr>
              <a:t>、</a:t>
            </a:r>
            <a:r>
              <a:rPr lang="en-US" altLang="zh-CN" sz="2400" b="1">
                <a:ea typeface="华文细黑" pitchFamily="2" charset="-122"/>
              </a:rPr>
              <a:t>(1,3);    (2,1)</a:t>
            </a:r>
            <a:r>
              <a:rPr lang="zh-CN" altLang="en-US" sz="2400" b="1">
                <a:ea typeface="华文细黑" pitchFamily="2" charset="-122"/>
              </a:rPr>
              <a:t>、</a:t>
            </a:r>
            <a:r>
              <a:rPr lang="en-US" altLang="zh-CN" sz="2400" b="1">
                <a:ea typeface="华文细黑" pitchFamily="2" charset="-122"/>
              </a:rPr>
              <a:t>(2,4);</a:t>
            </a:r>
          </a:p>
          <a:p>
            <a:pPr>
              <a:spcBef>
                <a:spcPct val="50000"/>
              </a:spcBef>
            </a:pPr>
            <a:r>
              <a:rPr lang="en-US" altLang="zh-CN" sz="2400" b="1">
                <a:ea typeface="华文细黑" pitchFamily="2" charset="-122"/>
              </a:rPr>
              <a:t>(3,2)</a:t>
            </a:r>
            <a:r>
              <a:rPr lang="zh-CN" altLang="en-US" sz="2400" b="1">
                <a:ea typeface="华文细黑" pitchFamily="2" charset="-122"/>
              </a:rPr>
              <a:t>、</a:t>
            </a:r>
            <a:r>
              <a:rPr lang="en-US" altLang="zh-CN" sz="2400" b="1">
                <a:ea typeface="华文细黑" pitchFamily="2" charset="-122"/>
              </a:rPr>
              <a:t>(3,4)</a:t>
            </a:r>
            <a:r>
              <a:rPr lang="zh-CN" altLang="en-US" sz="2400" b="1">
                <a:ea typeface="华文细黑" pitchFamily="2" charset="-122"/>
              </a:rPr>
              <a:t>； </a:t>
            </a:r>
            <a:r>
              <a:rPr lang="en-US" altLang="zh-CN" sz="2400" b="1">
                <a:ea typeface="华文细黑" pitchFamily="2" charset="-122"/>
              </a:rPr>
              <a:t>(4,2)</a:t>
            </a:r>
            <a:r>
              <a:rPr lang="zh-CN" altLang="en-US" sz="2400" b="1">
                <a:ea typeface="华文细黑" pitchFamily="2" charset="-122"/>
              </a:rPr>
              <a:t>、</a:t>
            </a:r>
            <a:r>
              <a:rPr lang="en-US" altLang="zh-CN" sz="2400" b="1">
                <a:ea typeface="华文细黑" pitchFamily="2" charset="-122"/>
              </a:rPr>
              <a:t>(4,3)</a:t>
            </a:r>
            <a:r>
              <a:rPr lang="zh-CN" altLang="en-US" sz="2400" b="1">
                <a:ea typeface="华文细黑" pitchFamily="2" charset="-122"/>
              </a:rPr>
              <a:t>。</a:t>
            </a:r>
          </a:p>
        </p:txBody>
      </p:sp>
    </p:spTree>
    <p:extLst>
      <p:ext uri="{BB962C8B-B14F-4D97-AF65-F5344CB8AC3E}">
        <p14:creationId xmlns:p14="http://schemas.microsoft.com/office/powerpoint/2010/main" val="244225270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11971">
                                            <p:txEl>
                                              <p:pRg st="0" end="0"/>
                                            </p:txEl>
                                          </p:spTgt>
                                        </p:tgtEl>
                                        <p:attrNameLst>
                                          <p:attrName>style.visibility</p:attrName>
                                        </p:attrNameLst>
                                      </p:cBhvr>
                                      <p:to>
                                        <p:strVal val="visible"/>
                                      </p:to>
                                    </p:set>
                                    <p:animEffect transition="in" filter="checkerboard(across)">
                                      <p:cBhvr>
                                        <p:cTn id="7" dur="500"/>
                                        <p:tgtEl>
                                          <p:spTgt spid="21197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11972"/>
                                        </p:tgtEl>
                                        <p:attrNameLst>
                                          <p:attrName>style.visibility</p:attrName>
                                        </p:attrNameLst>
                                      </p:cBhvr>
                                      <p:to>
                                        <p:strVal val="visible"/>
                                      </p:to>
                                    </p:set>
                                    <p:animEffect transition="in" filter="blinds(horizontal)">
                                      <p:cBhvr>
                                        <p:cTn id="12" dur="500"/>
                                        <p:tgtEl>
                                          <p:spTgt spid="21197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12001"/>
                                        </p:tgtEl>
                                        <p:attrNameLst>
                                          <p:attrName>style.visibility</p:attrName>
                                        </p:attrNameLst>
                                      </p:cBhvr>
                                      <p:to>
                                        <p:strVal val="visible"/>
                                      </p:to>
                                    </p:set>
                                    <p:anim calcmode="lin" valueType="num">
                                      <p:cBhvr additive="base">
                                        <p:cTn id="17" dur="500" fill="hold"/>
                                        <p:tgtEl>
                                          <p:spTgt spid="212001"/>
                                        </p:tgtEl>
                                        <p:attrNameLst>
                                          <p:attrName>ppt_x</p:attrName>
                                        </p:attrNameLst>
                                      </p:cBhvr>
                                      <p:tavLst>
                                        <p:tav tm="0">
                                          <p:val>
                                            <p:strVal val="0-#ppt_w/2"/>
                                          </p:val>
                                        </p:tav>
                                        <p:tav tm="100000">
                                          <p:val>
                                            <p:strVal val="#ppt_x"/>
                                          </p:val>
                                        </p:tav>
                                      </p:tavLst>
                                    </p:anim>
                                    <p:anim calcmode="lin" valueType="num">
                                      <p:cBhvr additive="base">
                                        <p:cTn id="18" dur="500" fill="hold"/>
                                        <p:tgtEl>
                                          <p:spTgt spid="212001"/>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212002"/>
                                        </p:tgtEl>
                                        <p:attrNameLst>
                                          <p:attrName>style.visibility</p:attrName>
                                        </p:attrNameLst>
                                      </p:cBhvr>
                                      <p:to>
                                        <p:strVal val="visible"/>
                                      </p:to>
                                    </p:set>
                                    <p:animEffect transition="in" filter="box(in)">
                                      <p:cBhvr>
                                        <p:cTn id="23" dur="500"/>
                                        <p:tgtEl>
                                          <p:spTgt spid="21200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 presetClass="entr" presetSubtype="10" fill="hold" grpId="0" nodeType="clickEffect">
                                  <p:stCondLst>
                                    <p:cond delay="0"/>
                                  </p:stCondLst>
                                  <p:childTnLst>
                                    <p:set>
                                      <p:cBhvr>
                                        <p:cTn id="27" dur="1" fill="hold">
                                          <p:stCondLst>
                                            <p:cond delay="0"/>
                                          </p:stCondLst>
                                        </p:cTn>
                                        <p:tgtEl>
                                          <p:spTgt spid="212006"/>
                                        </p:tgtEl>
                                        <p:attrNameLst>
                                          <p:attrName>style.visibility</p:attrName>
                                        </p:attrNameLst>
                                      </p:cBhvr>
                                      <p:to>
                                        <p:strVal val="visible"/>
                                      </p:to>
                                    </p:set>
                                    <p:animEffect transition="in" filter="checkerboard(across)">
                                      <p:cBhvr>
                                        <p:cTn id="28" dur="500"/>
                                        <p:tgtEl>
                                          <p:spTgt spid="212006"/>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212003"/>
                                        </p:tgtEl>
                                        <p:attrNameLst>
                                          <p:attrName>style.visibility</p:attrName>
                                        </p:attrNameLst>
                                      </p:cBhvr>
                                      <p:to>
                                        <p:strVal val="visible"/>
                                      </p:to>
                                    </p:set>
                                    <p:animEffect transition="in" filter="dissolve">
                                      <p:cBhvr>
                                        <p:cTn id="33" dur="500"/>
                                        <p:tgtEl>
                                          <p:spTgt spid="212003"/>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212007"/>
                                        </p:tgtEl>
                                        <p:attrNameLst>
                                          <p:attrName>style.visibility</p:attrName>
                                        </p:attrNameLst>
                                      </p:cBhvr>
                                      <p:to>
                                        <p:strVal val="visible"/>
                                      </p:to>
                                    </p:set>
                                    <p:animEffect transition="in" filter="blinds(horizontal)">
                                      <p:cBhvr>
                                        <p:cTn id="38" dur="500"/>
                                        <p:tgtEl>
                                          <p:spTgt spid="212007"/>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4" presetClass="entr" presetSubtype="16" fill="hold" grpId="0" nodeType="clickEffect">
                                  <p:stCondLst>
                                    <p:cond delay="0"/>
                                  </p:stCondLst>
                                  <p:childTnLst>
                                    <p:set>
                                      <p:cBhvr>
                                        <p:cTn id="42" dur="1" fill="hold">
                                          <p:stCondLst>
                                            <p:cond delay="0"/>
                                          </p:stCondLst>
                                        </p:cTn>
                                        <p:tgtEl>
                                          <p:spTgt spid="212004"/>
                                        </p:tgtEl>
                                        <p:attrNameLst>
                                          <p:attrName>style.visibility</p:attrName>
                                        </p:attrNameLst>
                                      </p:cBhvr>
                                      <p:to>
                                        <p:strVal val="visible"/>
                                      </p:to>
                                    </p:set>
                                    <p:animEffect transition="in" filter="box(in)">
                                      <p:cBhvr>
                                        <p:cTn id="43" dur="500"/>
                                        <p:tgtEl>
                                          <p:spTgt spid="212004"/>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212008"/>
                                        </p:tgtEl>
                                        <p:attrNameLst>
                                          <p:attrName>style.visibility</p:attrName>
                                        </p:attrNameLst>
                                      </p:cBhvr>
                                      <p:to>
                                        <p:strVal val="visible"/>
                                      </p:to>
                                    </p:set>
                                    <p:animEffect transition="in" filter="dissolve">
                                      <p:cBhvr>
                                        <p:cTn id="48" dur="500"/>
                                        <p:tgtEl>
                                          <p:spTgt spid="212008"/>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4" presetClass="entr" presetSubtype="16" fill="hold" grpId="0" nodeType="clickEffect">
                                  <p:stCondLst>
                                    <p:cond delay="0"/>
                                  </p:stCondLst>
                                  <p:childTnLst>
                                    <p:set>
                                      <p:cBhvr>
                                        <p:cTn id="52" dur="1" fill="hold">
                                          <p:stCondLst>
                                            <p:cond delay="0"/>
                                          </p:stCondLst>
                                        </p:cTn>
                                        <p:tgtEl>
                                          <p:spTgt spid="212005"/>
                                        </p:tgtEl>
                                        <p:attrNameLst>
                                          <p:attrName>style.visibility</p:attrName>
                                        </p:attrNameLst>
                                      </p:cBhvr>
                                      <p:to>
                                        <p:strVal val="visible"/>
                                      </p:to>
                                    </p:set>
                                    <p:animEffect transition="in" filter="box(in)">
                                      <p:cBhvr>
                                        <p:cTn id="53" dur="500"/>
                                        <p:tgtEl>
                                          <p:spTgt spid="212005"/>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4" presetClass="entr" presetSubtype="16" fill="hold" grpId="0" nodeType="clickEffect">
                                  <p:stCondLst>
                                    <p:cond delay="0"/>
                                  </p:stCondLst>
                                  <p:childTnLst>
                                    <p:set>
                                      <p:cBhvr>
                                        <p:cTn id="57" dur="1" fill="hold">
                                          <p:stCondLst>
                                            <p:cond delay="0"/>
                                          </p:stCondLst>
                                        </p:cTn>
                                        <p:tgtEl>
                                          <p:spTgt spid="212009"/>
                                        </p:tgtEl>
                                        <p:attrNameLst>
                                          <p:attrName>style.visibility</p:attrName>
                                        </p:attrNameLst>
                                      </p:cBhvr>
                                      <p:to>
                                        <p:strVal val="visible"/>
                                      </p:to>
                                    </p:set>
                                    <p:animEffect transition="in" filter="box(in)">
                                      <p:cBhvr>
                                        <p:cTn id="58" dur="500"/>
                                        <p:tgtEl>
                                          <p:spTgt spid="212009"/>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212010"/>
                                        </p:tgtEl>
                                        <p:attrNameLst>
                                          <p:attrName>style.visibility</p:attrName>
                                        </p:attrNameLst>
                                      </p:cBhvr>
                                      <p:to>
                                        <p:strVal val="visible"/>
                                      </p:to>
                                    </p:set>
                                    <p:animEffect transition="in" filter="blinds(horizontal)">
                                      <p:cBhvr>
                                        <p:cTn id="63" dur="500"/>
                                        <p:tgtEl>
                                          <p:spTgt spid="2120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71" grpId="0" build="p" autoUpdateAnimBg="0"/>
      <p:bldP spid="212001" grpId="0" autoUpdateAnimBg="0"/>
      <p:bldP spid="212002" grpId="0" animBg="1"/>
      <p:bldP spid="212003" grpId="0" animBg="1"/>
      <p:bldP spid="212004" grpId="0" animBg="1"/>
      <p:bldP spid="212005" grpId="0" animBg="1"/>
      <p:bldP spid="212006" grpId="0" animBg="1"/>
      <p:bldP spid="212007" grpId="0" animBg="1"/>
      <p:bldP spid="212008" grpId="0" animBg="1"/>
      <p:bldP spid="212009" grpId="0" animBg="1"/>
      <p:bldP spid="212010" grpId="0"/>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8274" name="Rectangle 2"/>
          <p:cNvSpPr>
            <a:spLocks noGrp="1" noChangeArrowheads="1"/>
          </p:cNvSpPr>
          <p:nvPr>
            <p:ph type="title"/>
          </p:nvPr>
        </p:nvSpPr>
        <p:spPr>
          <a:xfrm>
            <a:off x="755650" y="404813"/>
            <a:ext cx="6897688" cy="950912"/>
          </a:xfrm>
        </p:spPr>
        <p:txBody>
          <a:bodyPr/>
          <a:lstStyle/>
          <a:p>
            <a:pPr algn="ctr"/>
            <a:r>
              <a:rPr lang="zh-CN" altLang="en-US" sz="3200" i="0" dirty="0">
                <a:latin typeface="黑体" pitchFamily="2" charset="-122"/>
                <a:ea typeface="黑体" pitchFamily="2" charset="-122"/>
              </a:rPr>
              <a:t>图像旋转的后处理</a:t>
            </a:r>
            <a:br>
              <a:rPr lang="zh-CN" altLang="en-US" sz="3200" i="0" dirty="0">
                <a:latin typeface="黑体" pitchFamily="2" charset="-122"/>
                <a:ea typeface="黑体" pitchFamily="2" charset="-122"/>
              </a:rPr>
            </a:br>
            <a:r>
              <a:rPr lang="zh-CN" altLang="en-US" sz="3200" i="0" dirty="0">
                <a:latin typeface="黑体" pitchFamily="2" charset="-122"/>
                <a:ea typeface="黑体" pitchFamily="2" charset="-122"/>
              </a:rPr>
              <a:t>                  </a:t>
            </a:r>
            <a:r>
              <a:rPr lang="en-US" altLang="zh-CN" sz="3200" i="0" dirty="0">
                <a:latin typeface="Times New Roman"/>
                <a:ea typeface="黑体" pitchFamily="2" charset="-122"/>
              </a:rPr>
              <a:t>——</a:t>
            </a:r>
            <a:r>
              <a:rPr lang="en-US" altLang="zh-CN" sz="3200" i="0" dirty="0">
                <a:latin typeface="黑体" pitchFamily="2" charset="-122"/>
                <a:ea typeface="黑体" pitchFamily="2" charset="-122"/>
              </a:rPr>
              <a:t> </a:t>
            </a:r>
            <a:r>
              <a:rPr lang="zh-CN" altLang="en-US" sz="3200" i="0" dirty="0">
                <a:latin typeface="黑体" pitchFamily="2" charset="-122"/>
                <a:ea typeface="黑体" pitchFamily="2" charset="-122"/>
              </a:rPr>
              <a:t>插值</a:t>
            </a:r>
          </a:p>
        </p:txBody>
      </p:sp>
      <p:sp>
        <p:nvSpPr>
          <p:cNvPr id="438275" name="Rectangle 3"/>
          <p:cNvSpPr>
            <a:spLocks noGrp="1" noChangeArrowheads="1"/>
          </p:cNvSpPr>
          <p:nvPr>
            <p:ph type="body" idx="1"/>
          </p:nvPr>
        </p:nvSpPr>
        <p:spPr>
          <a:xfrm>
            <a:off x="468313" y="2133600"/>
            <a:ext cx="8208962" cy="2209800"/>
          </a:xfrm>
        </p:spPr>
        <p:txBody>
          <a:bodyPr/>
          <a:lstStyle/>
          <a:p>
            <a:pPr>
              <a:lnSpc>
                <a:spcPct val="150000"/>
              </a:lnSpc>
              <a:buFont typeface="Wingdings" pitchFamily="2" charset="2"/>
              <a:buNone/>
            </a:pPr>
            <a:r>
              <a:rPr lang="en-US" altLang="zh-CN" sz="2800" b="1">
                <a:latin typeface="华文细黑" pitchFamily="2" charset="-122"/>
                <a:ea typeface="华文细黑" pitchFamily="2" charset="-122"/>
              </a:rPr>
              <a:t>2</a:t>
            </a:r>
            <a:r>
              <a:rPr lang="zh-CN" altLang="en-US" sz="2800" b="1">
                <a:latin typeface="华文细黑" pitchFamily="2" charset="-122"/>
                <a:ea typeface="华文细黑" pitchFamily="2" charset="-122"/>
              </a:rPr>
              <a:t>）在</a:t>
            </a:r>
            <a:r>
              <a:rPr lang="en-US" altLang="zh-CN" sz="2800" b="1">
                <a:latin typeface="华文细黑" pitchFamily="2" charset="-122"/>
                <a:ea typeface="华文细黑" pitchFamily="2" charset="-122"/>
              </a:rPr>
              <a:t>(k1,k2)</a:t>
            </a:r>
            <a:r>
              <a:rPr lang="zh-CN" altLang="en-US" sz="2800" b="1">
                <a:latin typeface="华文细黑" pitchFamily="2" charset="-122"/>
                <a:ea typeface="华文细黑" pitchFamily="2" charset="-122"/>
              </a:rPr>
              <a:t>范围内进行插值，插值的方法是：空点的像素值等于前一点的像素值。</a:t>
            </a:r>
          </a:p>
          <a:p>
            <a:pPr>
              <a:lnSpc>
                <a:spcPct val="150000"/>
              </a:lnSpc>
              <a:buFont typeface="Wingdings" pitchFamily="2" charset="2"/>
              <a:buNone/>
            </a:pPr>
            <a:r>
              <a:rPr lang="en-US" altLang="zh-CN" sz="2800" b="1">
                <a:latin typeface="华文细黑" pitchFamily="2" charset="-122"/>
                <a:ea typeface="华文细黑" pitchFamily="2" charset="-122"/>
              </a:rPr>
              <a:t>3</a:t>
            </a:r>
            <a:r>
              <a:rPr lang="zh-CN" altLang="en-US" sz="2800" b="1">
                <a:latin typeface="华文细黑" pitchFamily="2" charset="-122"/>
                <a:ea typeface="华文细黑" pitchFamily="2" charset="-122"/>
              </a:rPr>
              <a:t>）同样的操作重复到所有行。</a:t>
            </a:r>
          </a:p>
        </p:txBody>
      </p:sp>
      <p:grpSp>
        <p:nvGrpSpPr>
          <p:cNvPr id="438276" name="Group 4"/>
          <p:cNvGrpSpPr>
            <a:grpSpLocks/>
          </p:cNvGrpSpPr>
          <p:nvPr/>
        </p:nvGrpSpPr>
        <p:grpSpPr bwMode="auto">
          <a:xfrm>
            <a:off x="6516216" y="3933056"/>
            <a:ext cx="1962150" cy="1998663"/>
            <a:chOff x="3651" y="2432"/>
            <a:chExt cx="727" cy="726"/>
          </a:xfrm>
        </p:grpSpPr>
        <p:grpSp>
          <p:nvGrpSpPr>
            <p:cNvPr id="438277" name="Group 5"/>
            <p:cNvGrpSpPr>
              <a:grpSpLocks/>
            </p:cNvGrpSpPr>
            <p:nvPr/>
          </p:nvGrpSpPr>
          <p:grpSpPr bwMode="auto">
            <a:xfrm>
              <a:off x="3651" y="2432"/>
              <a:ext cx="727" cy="726"/>
              <a:chOff x="3515" y="2296"/>
              <a:chExt cx="727" cy="726"/>
            </a:xfrm>
          </p:grpSpPr>
          <p:sp>
            <p:nvSpPr>
              <p:cNvPr id="438278" name="Rectangle 6"/>
              <p:cNvSpPr>
                <a:spLocks noChangeArrowheads="1"/>
              </p:cNvSpPr>
              <p:nvPr/>
            </p:nvSpPr>
            <p:spPr bwMode="auto">
              <a:xfrm>
                <a:off x="3696" y="2478"/>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8279" name="Rectangle 7"/>
              <p:cNvSpPr>
                <a:spLocks noChangeArrowheads="1"/>
              </p:cNvSpPr>
              <p:nvPr/>
            </p:nvSpPr>
            <p:spPr bwMode="auto">
              <a:xfrm>
                <a:off x="3515" y="2478"/>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8280" name="Rectangle 8"/>
              <p:cNvSpPr>
                <a:spLocks noChangeArrowheads="1"/>
              </p:cNvSpPr>
              <p:nvPr/>
            </p:nvSpPr>
            <p:spPr bwMode="auto">
              <a:xfrm>
                <a:off x="3877" y="2659"/>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solidFill>
                    <a:schemeClr val="folHlink"/>
                  </a:solidFill>
                  <a:latin typeface="Tahoma" pitchFamily="34" charset="0"/>
                </a:endParaRPr>
              </a:p>
            </p:txBody>
          </p:sp>
          <p:sp>
            <p:nvSpPr>
              <p:cNvPr id="438281" name="Rectangle 9"/>
              <p:cNvSpPr>
                <a:spLocks noChangeArrowheads="1"/>
              </p:cNvSpPr>
              <p:nvPr/>
            </p:nvSpPr>
            <p:spPr bwMode="auto">
              <a:xfrm>
                <a:off x="3515" y="2659"/>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8282" name="Rectangle 10"/>
              <p:cNvSpPr>
                <a:spLocks noChangeArrowheads="1"/>
              </p:cNvSpPr>
              <p:nvPr/>
            </p:nvSpPr>
            <p:spPr bwMode="auto">
              <a:xfrm>
                <a:off x="3515" y="2840"/>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8283" name="Rectangle 11"/>
              <p:cNvSpPr>
                <a:spLocks noChangeArrowheads="1"/>
              </p:cNvSpPr>
              <p:nvPr/>
            </p:nvSpPr>
            <p:spPr bwMode="auto">
              <a:xfrm>
                <a:off x="3878" y="2478"/>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8284" name="Rectangle 12"/>
              <p:cNvSpPr>
                <a:spLocks noChangeArrowheads="1"/>
              </p:cNvSpPr>
              <p:nvPr/>
            </p:nvSpPr>
            <p:spPr bwMode="auto">
              <a:xfrm>
                <a:off x="3696" y="2659"/>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8285" name="Rectangle 13"/>
              <p:cNvSpPr>
                <a:spLocks noChangeArrowheads="1"/>
              </p:cNvSpPr>
              <p:nvPr/>
            </p:nvSpPr>
            <p:spPr bwMode="auto">
              <a:xfrm>
                <a:off x="3697" y="2841"/>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8286" name="Rectangle 14"/>
              <p:cNvSpPr>
                <a:spLocks noChangeArrowheads="1"/>
              </p:cNvSpPr>
              <p:nvPr/>
            </p:nvSpPr>
            <p:spPr bwMode="auto">
              <a:xfrm>
                <a:off x="3878" y="2841"/>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8287" name="Rectangle 15"/>
              <p:cNvSpPr>
                <a:spLocks noChangeArrowheads="1"/>
              </p:cNvSpPr>
              <p:nvPr/>
            </p:nvSpPr>
            <p:spPr bwMode="auto">
              <a:xfrm>
                <a:off x="3515" y="2296"/>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8288" name="Rectangle 16"/>
              <p:cNvSpPr>
                <a:spLocks noChangeArrowheads="1"/>
              </p:cNvSpPr>
              <p:nvPr/>
            </p:nvSpPr>
            <p:spPr bwMode="auto">
              <a:xfrm>
                <a:off x="3697" y="2296"/>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8289" name="Rectangle 17"/>
              <p:cNvSpPr>
                <a:spLocks noChangeArrowheads="1"/>
              </p:cNvSpPr>
              <p:nvPr/>
            </p:nvSpPr>
            <p:spPr bwMode="auto">
              <a:xfrm>
                <a:off x="3878" y="2296"/>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8290" name="Rectangle 18"/>
              <p:cNvSpPr>
                <a:spLocks noChangeArrowheads="1"/>
              </p:cNvSpPr>
              <p:nvPr/>
            </p:nvSpPr>
            <p:spPr bwMode="auto">
              <a:xfrm>
                <a:off x="4060" y="2296"/>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8291" name="Rectangle 19"/>
              <p:cNvSpPr>
                <a:spLocks noChangeArrowheads="1"/>
              </p:cNvSpPr>
              <p:nvPr/>
            </p:nvSpPr>
            <p:spPr bwMode="auto">
              <a:xfrm>
                <a:off x="4060" y="2478"/>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8292" name="Rectangle 20"/>
              <p:cNvSpPr>
                <a:spLocks noChangeArrowheads="1"/>
              </p:cNvSpPr>
              <p:nvPr/>
            </p:nvSpPr>
            <p:spPr bwMode="auto">
              <a:xfrm>
                <a:off x="4060" y="2659"/>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8293" name="Rectangle 21"/>
              <p:cNvSpPr>
                <a:spLocks noChangeArrowheads="1"/>
              </p:cNvSpPr>
              <p:nvPr/>
            </p:nvSpPr>
            <p:spPr bwMode="auto">
              <a:xfrm>
                <a:off x="4059" y="2840"/>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38294" name="Rectangle 22"/>
            <p:cNvSpPr>
              <a:spLocks noChangeArrowheads="1"/>
            </p:cNvSpPr>
            <p:nvPr/>
          </p:nvSpPr>
          <p:spPr bwMode="auto">
            <a:xfrm>
              <a:off x="3832" y="2614"/>
              <a:ext cx="182" cy="18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8295" name="Rectangle 23"/>
            <p:cNvSpPr>
              <a:spLocks noChangeArrowheads="1"/>
            </p:cNvSpPr>
            <p:nvPr/>
          </p:nvSpPr>
          <p:spPr bwMode="auto">
            <a:xfrm>
              <a:off x="3651" y="2614"/>
              <a:ext cx="182" cy="181"/>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8296" name="Rectangle 24"/>
            <p:cNvSpPr>
              <a:spLocks noChangeArrowheads="1"/>
            </p:cNvSpPr>
            <p:nvPr/>
          </p:nvSpPr>
          <p:spPr bwMode="auto">
            <a:xfrm>
              <a:off x="4195" y="2614"/>
              <a:ext cx="182" cy="181"/>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solidFill>
                  <a:schemeClr val="folHlink"/>
                </a:solidFill>
                <a:latin typeface="Tahoma" pitchFamily="34" charset="0"/>
              </a:endParaRPr>
            </a:p>
          </p:txBody>
        </p:sp>
        <p:sp>
          <p:nvSpPr>
            <p:cNvPr id="438297" name="Rectangle 25"/>
            <p:cNvSpPr>
              <a:spLocks noChangeArrowheads="1"/>
            </p:cNvSpPr>
            <p:nvPr/>
          </p:nvSpPr>
          <p:spPr bwMode="auto">
            <a:xfrm>
              <a:off x="3832" y="2976"/>
              <a:ext cx="182" cy="181"/>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8298" name="Rectangle 26"/>
            <p:cNvSpPr>
              <a:spLocks noChangeArrowheads="1"/>
            </p:cNvSpPr>
            <p:nvPr/>
          </p:nvSpPr>
          <p:spPr bwMode="auto">
            <a:xfrm>
              <a:off x="4014" y="2432"/>
              <a:ext cx="182" cy="181"/>
            </a:xfrm>
            <a:prstGeom prst="rect">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8299" name="Rectangle 27"/>
            <p:cNvSpPr>
              <a:spLocks noChangeArrowheads="1"/>
            </p:cNvSpPr>
            <p:nvPr/>
          </p:nvSpPr>
          <p:spPr bwMode="auto">
            <a:xfrm>
              <a:off x="4014" y="2795"/>
              <a:ext cx="182" cy="181"/>
            </a:xfrm>
            <a:prstGeom prst="rect">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8300" name="Rectangle 28"/>
            <p:cNvSpPr>
              <a:spLocks noChangeArrowheads="1"/>
            </p:cNvSpPr>
            <p:nvPr/>
          </p:nvSpPr>
          <p:spPr bwMode="auto">
            <a:xfrm>
              <a:off x="4014" y="2976"/>
              <a:ext cx="182" cy="181"/>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8301" name="Rectangle 29"/>
            <p:cNvSpPr>
              <a:spLocks noChangeArrowheads="1"/>
            </p:cNvSpPr>
            <p:nvPr/>
          </p:nvSpPr>
          <p:spPr bwMode="auto">
            <a:xfrm>
              <a:off x="4195" y="2795"/>
              <a:ext cx="182" cy="181"/>
            </a:xfrm>
            <a:prstGeom prst="rect">
              <a:avLst/>
            </a:prstGeom>
            <a:solidFill>
              <a:srgbClr val="FF33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8302" name="Rectangle 30"/>
            <p:cNvSpPr>
              <a:spLocks noChangeArrowheads="1"/>
            </p:cNvSpPr>
            <p:nvPr/>
          </p:nvSpPr>
          <p:spPr bwMode="auto">
            <a:xfrm>
              <a:off x="3832" y="2795"/>
              <a:ext cx="182" cy="181"/>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38303" name="Rectangle 31"/>
          <p:cNvSpPr>
            <a:spLocks noChangeArrowheads="1"/>
          </p:cNvSpPr>
          <p:nvPr/>
        </p:nvSpPr>
        <p:spPr bwMode="auto">
          <a:xfrm>
            <a:off x="7506816" y="4441056"/>
            <a:ext cx="490538" cy="4984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92183018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38275">
                                            <p:txEl>
                                              <p:pRg st="0" end="0"/>
                                            </p:txEl>
                                          </p:spTgt>
                                        </p:tgtEl>
                                        <p:attrNameLst>
                                          <p:attrName>style.visibility</p:attrName>
                                        </p:attrNameLst>
                                      </p:cBhvr>
                                      <p:to>
                                        <p:strVal val="visible"/>
                                      </p:to>
                                    </p:set>
                                    <p:animEffect transition="in" filter="checkerboard(across)">
                                      <p:cBhvr>
                                        <p:cTn id="7" dur="500"/>
                                        <p:tgtEl>
                                          <p:spTgt spid="4382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38275">
                                            <p:txEl>
                                              <p:pRg st="1" end="1"/>
                                            </p:txEl>
                                          </p:spTgt>
                                        </p:tgtEl>
                                        <p:attrNameLst>
                                          <p:attrName>style.visibility</p:attrName>
                                        </p:attrNameLst>
                                      </p:cBhvr>
                                      <p:to>
                                        <p:strVal val="visible"/>
                                      </p:to>
                                    </p:set>
                                    <p:animEffect transition="in" filter="checkerboard(across)">
                                      <p:cBhvr>
                                        <p:cTn id="12" dur="500"/>
                                        <p:tgtEl>
                                          <p:spTgt spid="438275">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499"/>
                                          </p:stCondLst>
                                        </p:cTn>
                                        <p:tgtEl>
                                          <p:spTgt spid="438276"/>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4383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8275" grpId="0" build="p" autoUpdateAnimBg="0"/>
      <p:bldP spid="438303"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4114" name="Rectangle 2"/>
          <p:cNvSpPr>
            <a:spLocks noGrp="1" noChangeArrowheads="1"/>
          </p:cNvSpPr>
          <p:nvPr>
            <p:ph type="title"/>
          </p:nvPr>
        </p:nvSpPr>
        <p:spPr>
          <a:xfrm>
            <a:off x="468313" y="527050"/>
            <a:ext cx="6407150" cy="814388"/>
          </a:xfrm>
        </p:spPr>
        <p:txBody>
          <a:bodyPr/>
          <a:lstStyle/>
          <a:p>
            <a:r>
              <a:rPr lang="zh-CN" altLang="en-US" sz="3600" i="0">
                <a:latin typeface="黑体" pitchFamily="2" charset="-122"/>
                <a:ea typeface="黑体" pitchFamily="2" charset="-122"/>
              </a:rPr>
              <a:t>图像的几何变换</a:t>
            </a:r>
          </a:p>
        </p:txBody>
      </p:sp>
      <p:sp>
        <p:nvSpPr>
          <p:cNvPr id="474115" name="Rectangle 3"/>
          <p:cNvSpPr>
            <a:spLocks noGrp="1" noChangeArrowheads="1"/>
          </p:cNvSpPr>
          <p:nvPr>
            <p:ph type="body" idx="1"/>
          </p:nvPr>
        </p:nvSpPr>
        <p:spPr>
          <a:xfrm>
            <a:off x="468313" y="1916113"/>
            <a:ext cx="8064500" cy="3313112"/>
          </a:xfrm>
          <a:noFill/>
          <a:ln/>
          <a:extLst>
            <a:ext uri="{909E8E84-426E-40DD-AFC4-6F175D3DCCD1}">
              <a14:hiddenFill xmlns:a14="http://schemas.microsoft.com/office/drawing/2010/main">
                <a:solidFill>
                  <a:schemeClr val="bg1"/>
                </a:solidFill>
              </a14:hiddenFill>
            </a:ext>
          </a:extLst>
        </p:spPr>
        <p:txBody>
          <a:bodyPr/>
          <a:lstStyle/>
          <a:p>
            <a:pPr algn="just"/>
            <a:r>
              <a:rPr lang="zh-CN" altLang="en-US" dirty="0">
                <a:ea typeface="黑体" pitchFamily="2" charset="-122"/>
              </a:rPr>
              <a:t>图像的几何变换包括了图像的形状变换和图像的位置变换。</a:t>
            </a:r>
          </a:p>
          <a:p>
            <a:pPr algn="just"/>
            <a:endParaRPr lang="zh-CN" altLang="en-US" dirty="0">
              <a:ea typeface="黑体" pitchFamily="2" charset="-122"/>
            </a:endParaRPr>
          </a:p>
          <a:p>
            <a:pPr algn="just"/>
            <a:r>
              <a:rPr lang="zh-CN" altLang="en-US" sz="2800" b="1" dirty="0" smtClean="0">
                <a:ea typeface="华文细黑" pitchFamily="2" charset="-122"/>
                <a:hlinkClick r:id="rId3" action="ppaction://hlinksldjump"/>
              </a:rPr>
              <a:t>图像</a:t>
            </a:r>
            <a:r>
              <a:rPr lang="zh-CN" altLang="en-US" sz="2800" b="1" dirty="0">
                <a:ea typeface="华文细黑" pitchFamily="2" charset="-122"/>
                <a:hlinkClick r:id="rId3" action="ppaction://hlinksldjump"/>
              </a:rPr>
              <a:t>的位置变换</a:t>
            </a:r>
            <a:r>
              <a:rPr lang="zh-CN" altLang="en-US" sz="2800" b="1" dirty="0">
                <a:ea typeface="华文细黑" pitchFamily="2" charset="-122"/>
              </a:rPr>
              <a:t>是指图像的平移、镜像与旋转</a:t>
            </a:r>
            <a:r>
              <a:rPr lang="zh-CN" altLang="en-US" sz="2800" b="1" dirty="0" smtClean="0">
                <a:ea typeface="华文细黑" pitchFamily="2" charset="-122"/>
              </a:rPr>
              <a:t>。</a:t>
            </a:r>
            <a:endParaRPr lang="en-US" altLang="zh-CN" sz="2800" b="1" dirty="0" smtClean="0">
              <a:ea typeface="华文细黑" pitchFamily="2" charset="-122"/>
            </a:endParaRPr>
          </a:p>
          <a:p>
            <a:pPr algn="just"/>
            <a:r>
              <a:rPr lang="zh-CN" altLang="en-US" sz="2800" b="1" dirty="0" smtClean="0">
                <a:ea typeface="华文细黑" pitchFamily="2" charset="-122"/>
                <a:hlinkClick r:id="rId3" action="ppaction://hlinksldjump"/>
              </a:rPr>
              <a:t>图像</a:t>
            </a:r>
            <a:r>
              <a:rPr lang="zh-CN" altLang="en-US" sz="2800" b="1" dirty="0">
                <a:ea typeface="华文细黑" pitchFamily="2" charset="-122"/>
                <a:hlinkClick r:id="rId3" action="ppaction://hlinksldjump"/>
              </a:rPr>
              <a:t>的形状变换</a:t>
            </a:r>
            <a:r>
              <a:rPr lang="zh-CN" altLang="en-US" sz="2800" b="1" dirty="0">
                <a:ea typeface="华文细黑" pitchFamily="2" charset="-122"/>
              </a:rPr>
              <a:t>是指图像的放大、缩小与错切。</a:t>
            </a:r>
          </a:p>
          <a:p>
            <a:pPr algn="just"/>
            <a:r>
              <a:rPr lang="zh-CN" altLang="en-US" sz="2800" b="1" dirty="0" smtClean="0">
                <a:latin typeface="黑体" pitchFamily="2" charset="-122"/>
                <a:ea typeface="华文细黑" pitchFamily="2" charset="-122"/>
                <a:hlinkClick r:id="rId4" action="ppaction://hlinksldjump"/>
              </a:rPr>
              <a:t>图像</a:t>
            </a:r>
            <a:r>
              <a:rPr lang="zh-CN" altLang="en-US" sz="2800" b="1" dirty="0">
                <a:latin typeface="黑体" pitchFamily="2" charset="-122"/>
                <a:ea typeface="华文细黑" pitchFamily="2" charset="-122"/>
                <a:hlinkClick r:id="rId4" action="ppaction://hlinksldjump"/>
              </a:rPr>
              <a:t>的仿射变换</a:t>
            </a:r>
            <a:r>
              <a:rPr lang="zh-CN" altLang="en-US" sz="2800" b="1" dirty="0">
                <a:latin typeface="黑体" pitchFamily="2" charset="-122"/>
                <a:ea typeface="华文细黑" pitchFamily="2" charset="-122"/>
              </a:rPr>
              <a:t>描述。</a:t>
            </a:r>
          </a:p>
        </p:txBody>
      </p:sp>
      <p:sp>
        <p:nvSpPr>
          <p:cNvPr id="474117" name="Text Box 5"/>
          <p:cNvSpPr txBox="1">
            <a:spLocks noChangeArrowheads="1"/>
          </p:cNvSpPr>
          <p:nvPr/>
        </p:nvSpPr>
        <p:spPr bwMode="auto">
          <a:xfrm>
            <a:off x="4427538" y="5445125"/>
            <a:ext cx="4103687" cy="860425"/>
          </a:xfrm>
          <a:prstGeom prst="rect">
            <a:avLst/>
          </a:prstGeom>
          <a:noFill/>
          <a:ln w="38100" cmpd="dbl">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solidFill>
                  <a:srgbClr val="FF7C80"/>
                </a:solidFill>
                <a:latin typeface="华文细黑" pitchFamily="2" charset="-122"/>
                <a:ea typeface="华文细黑" pitchFamily="2" charset="-122"/>
              </a:rPr>
              <a:t>图像的几何变换不改变像素的值，只改变像素的位置。</a:t>
            </a:r>
          </a:p>
        </p:txBody>
      </p:sp>
    </p:spTree>
    <p:extLst>
      <p:ext uri="{BB962C8B-B14F-4D97-AF65-F5344CB8AC3E}">
        <p14:creationId xmlns:p14="http://schemas.microsoft.com/office/powerpoint/2010/main" val="3936654010"/>
      </p:ext>
    </p:extLst>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74115">
                                            <p:txEl>
                                              <p:pRg st="0" end="0"/>
                                            </p:txEl>
                                          </p:spTgt>
                                        </p:tgtEl>
                                        <p:attrNameLst>
                                          <p:attrName>style.visibility</p:attrName>
                                        </p:attrNameLst>
                                      </p:cBhvr>
                                      <p:to>
                                        <p:strVal val="visible"/>
                                      </p:to>
                                    </p:set>
                                    <p:animEffect transition="in" filter="blinds(horizontal)">
                                      <p:cBhvr>
                                        <p:cTn id="7" dur="500"/>
                                        <p:tgtEl>
                                          <p:spTgt spid="47411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74115">
                                            <p:txEl>
                                              <p:pRg st="2" end="2"/>
                                            </p:txEl>
                                          </p:spTgt>
                                        </p:tgtEl>
                                        <p:attrNameLst>
                                          <p:attrName>style.visibility</p:attrName>
                                        </p:attrNameLst>
                                      </p:cBhvr>
                                      <p:to>
                                        <p:strVal val="visible"/>
                                      </p:to>
                                    </p:set>
                                    <p:animEffect transition="in" filter="blinds(horizontal)">
                                      <p:cBhvr>
                                        <p:cTn id="12" dur="500"/>
                                        <p:tgtEl>
                                          <p:spTgt spid="47411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74115">
                                            <p:txEl>
                                              <p:pRg st="3" end="3"/>
                                            </p:txEl>
                                          </p:spTgt>
                                        </p:tgtEl>
                                        <p:attrNameLst>
                                          <p:attrName>style.visibility</p:attrName>
                                        </p:attrNameLst>
                                      </p:cBhvr>
                                      <p:to>
                                        <p:strVal val="visible"/>
                                      </p:to>
                                    </p:set>
                                    <p:animEffect transition="in" filter="blinds(horizontal)">
                                      <p:cBhvr>
                                        <p:cTn id="17" dur="500"/>
                                        <p:tgtEl>
                                          <p:spTgt spid="474115">
                                            <p:txEl>
                                              <p:pRg st="3" end="3"/>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74115">
                                            <p:txEl>
                                              <p:pRg st="4" end="4"/>
                                            </p:txEl>
                                          </p:spTgt>
                                        </p:tgtEl>
                                        <p:attrNameLst>
                                          <p:attrName>style.visibility</p:attrName>
                                        </p:attrNameLst>
                                      </p:cBhvr>
                                      <p:to>
                                        <p:strVal val="visible"/>
                                      </p:to>
                                    </p:set>
                                    <p:animEffect transition="in" filter="blinds(horizontal)">
                                      <p:cBhvr>
                                        <p:cTn id="22" dur="500"/>
                                        <p:tgtEl>
                                          <p:spTgt spid="474115">
                                            <p:txEl>
                                              <p:pRg st="4" end="4"/>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8" presetClass="entr" presetSubtype="16" fill="hold" grpId="0" nodeType="clickEffect">
                                  <p:stCondLst>
                                    <p:cond delay="0"/>
                                  </p:stCondLst>
                                  <p:childTnLst>
                                    <p:set>
                                      <p:cBhvr>
                                        <p:cTn id="26" dur="1" fill="hold">
                                          <p:stCondLst>
                                            <p:cond delay="0"/>
                                          </p:stCondLst>
                                        </p:cTn>
                                        <p:tgtEl>
                                          <p:spTgt spid="474117"/>
                                        </p:tgtEl>
                                        <p:attrNameLst>
                                          <p:attrName>style.visibility</p:attrName>
                                        </p:attrNameLst>
                                      </p:cBhvr>
                                      <p:to>
                                        <p:strVal val="visible"/>
                                      </p:to>
                                    </p:set>
                                    <p:animEffect transition="in" filter="diamond(in)">
                                      <p:cBhvr>
                                        <p:cTn id="27" dur="2000"/>
                                        <p:tgtEl>
                                          <p:spTgt spid="474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411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a:xfrm>
            <a:off x="847725" y="404664"/>
            <a:ext cx="7540625" cy="957262"/>
          </a:xfrm>
        </p:spPr>
        <p:txBody>
          <a:bodyPr/>
          <a:lstStyle/>
          <a:p>
            <a:pPr algn="ctr"/>
            <a:r>
              <a:rPr lang="zh-CN" altLang="en-US" sz="3600" i="0" dirty="0">
                <a:latin typeface="黑体" pitchFamily="2" charset="-122"/>
                <a:ea typeface="黑体" pitchFamily="2" charset="-122"/>
              </a:rPr>
              <a:t>图像旋转的后处理</a:t>
            </a:r>
            <a:br>
              <a:rPr lang="zh-CN" altLang="en-US" sz="3600" i="0" dirty="0">
                <a:latin typeface="黑体" pitchFamily="2" charset="-122"/>
                <a:ea typeface="黑体" pitchFamily="2" charset="-122"/>
              </a:rPr>
            </a:br>
            <a:r>
              <a:rPr lang="zh-CN" altLang="en-US" sz="3200" i="0" dirty="0">
                <a:latin typeface="黑体" pitchFamily="2" charset="-122"/>
                <a:ea typeface="黑体" pitchFamily="2" charset="-122"/>
              </a:rPr>
              <a:t>                  </a:t>
            </a:r>
            <a:r>
              <a:rPr lang="en-US" altLang="zh-CN" sz="3200" i="0" dirty="0">
                <a:latin typeface="Times New Roman"/>
                <a:ea typeface="黑体" pitchFamily="2" charset="-122"/>
              </a:rPr>
              <a:t>——</a:t>
            </a:r>
            <a:r>
              <a:rPr lang="en-US" altLang="zh-CN" sz="3200" i="0" dirty="0">
                <a:latin typeface="黑体" pitchFamily="2" charset="-122"/>
                <a:ea typeface="黑体" pitchFamily="2" charset="-122"/>
              </a:rPr>
              <a:t> </a:t>
            </a:r>
            <a:r>
              <a:rPr lang="zh-CN" altLang="en-US" sz="3200" i="0" dirty="0">
                <a:latin typeface="黑体" pitchFamily="2" charset="-122"/>
                <a:ea typeface="黑体" pitchFamily="2" charset="-122"/>
              </a:rPr>
              <a:t>插值效果分析</a:t>
            </a:r>
          </a:p>
        </p:txBody>
      </p:sp>
      <p:sp>
        <p:nvSpPr>
          <p:cNvPr id="213038" name="Text Box 46"/>
          <p:cNvSpPr txBox="1">
            <a:spLocks noChangeArrowheads="1"/>
          </p:cNvSpPr>
          <p:nvPr/>
        </p:nvSpPr>
        <p:spPr bwMode="auto">
          <a:xfrm>
            <a:off x="395288" y="2924175"/>
            <a:ext cx="8424862"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FontTx/>
              <a:buChar char="•"/>
            </a:pPr>
            <a:r>
              <a:rPr kumimoji="1" lang="en-US" altLang="zh-CN" sz="2800" dirty="0">
                <a:latin typeface="Tahoma" pitchFamily="34" charset="0"/>
                <a:ea typeface="黑体" pitchFamily="2" charset="-122"/>
              </a:rPr>
              <a:t>  </a:t>
            </a:r>
            <a:r>
              <a:rPr kumimoji="1" lang="zh-CN" altLang="en-US" sz="3200" b="1" dirty="0">
                <a:latin typeface="华文细黑" pitchFamily="2" charset="-122"/>
                <a:ea typeface="华文细黑" pitchFamily="2" charset="-122"/>
              </a:rPr>
              <a:t>经过插值处理之后，</a:t>
            </a:r>
            <a:r>
              <a:rPr kumimoji="1" lang="zh-CN" altLang="en-US" sz="3200" b="1" dirty="0">
                <a:latin typeface="华文细黑" pitchFamily="2" charset="-122"/>
                <a:ea typeface="华文细黑" pitchFamily="2" charset="-122"/>
                <a:hlinkClick r:id="rId2" action="ppaction://hlinksldjump"/>
              </a:rPr>
              <a:t>图像效果</a:t>
            </a:r>
            <a:r>
              <a:rPr kumimoji="1" lang="zh-CN" altLang="en-US" sz="3200" b="1" dirty="0">
                <a:latin typeface="华文细黑" pitchFamily="2" charset="-122"/>
                <a:ea typeface="华文细黑" pitchFamily="2" charset="-122"/>
              </a:rPr>
              <a:t>就变得自然。</a:t>
            </a:r>
          </a:p>
          <a:p>
            <a:pPr eaLnBrk="1" hangingPunct="1">
              <a:spcBef>
                <a:spcPct val="50000"/>
              </a:spcBef>
              <a:buFontTx/>
              <a:buChar char="•"/>
            </a:pPr>
            <a:r>
              <a:rPr kumimoji="1" lang="zh-CN" altLang="en-US" sz="3200" b="1" dirty="0">
                <a:latin typeface="华文细黑" pitchFamily="2" charset="-122"/>
                <a:ea typeface="华文细黑" pitchFamily="2" charset="-122"/>
              </a:rPr>
              <a:t> 思考一个问题：</a:t>
            </a:r>
            <a:r>
              <a:rPr kumimoji="1" lang="zh-CN" altLang="en-US" sz="3200" b="1" i="1" dirty="0">
                <a:solidFill>
                  <a:srgbClr val="FF9696"/>
                </a:solidFill>
                <a:latin typeface="华文细黑" pitchFamily="2" charset="-122"/>
                <a:ea typeface="华文细黑" pitchFamily="2" charset="-122"/>
              </a:rPr>
              <a:t>边界的锯齿如何处理？</a:t>
            </a:r>
          </a:p>
        </p:txBody>
      </p:sp>
    </p:spTree>
    <p:extLst>
      <p:ext uri="{BB962C8B-B14F-4D97-AF65-F5344CB8AC3E}">
        <p14:creationId xmlns:p14="http://schemas.microsoft.com/office/powerpoint/2010/main" val="2090479714"/>
      </p:ext>
    </p:extLst>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13038"/>
                                        </p:tgtEl>
                                        <p:attrNameLst>
                                          <p:attrName>style.visibility</p:attrName>
                                        </p:attrNameLst>
                                      </p:cBhvr>
                                      <p:to>
                                        <p:strVal val="visible"/>
                                      </p:to>
                                    </p:set>
                                    <p:animEffect transition="in" filter="box(in)">
                                      <p:cBhvr>
                                        <p:cTn id="7" dur="500"/>
                                        <p:tgtEl>
                                          <p:spTgt spid="2130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038" grpId="0"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a:xfrm>
            <a:off x="395288" y="476250"/>
            <a:ext cx="6686550" cy="615950"/>
          </a:xfrm>
        </p:spPr>
        <p:txBody>
          <a:bodyPr/>
          <a:lstStyle/>
          <a:p>
            <a:r>
              <a:rPr lang="zh-CN" altLang="en-US" sz="3600" i="0">
                <a:ea typeface="黑体" pitchFamily="2" charset="-122"/>
              </a:rPr>
              <a:t>图像旋转中的插值效果示例</a:t>
            </a:r>
          </a:p>
        </p:txBody>
      </p:sp>
      <p:pic>
        <p:nvPicPr>
          <p:cNvPr id="200708" name="Picture 4" descr="peppers25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438400"/>
            <a:ext cx="2598738" cy="2598738"/>
          </a:xfrm>
          <a:prstGeom prst="rect">
            <a:avLst/>
          </a:prstGeom>
          <a:noFill/>
          <a:extLst>
            <a:ext uri="{909E8E84-426E-40DD-AFC4-6F175D3DCCD1}">
              <a14:hiddenFill xmlns:a14="http://schemas.microsoft.com/office/drawing/2010/main">
                <a:solidFill>
                  <a:srgbClr val="FFFFFF"/>
                </a:solidFill>
              </a14:hiddenFill>
            </a:ext>
          </a:extLst>
        </p:spPr>
      </p:pic>
      <p:sp>
        <p:nvSpPr>
          <p:cNvPr id="200709" name="AutoShape 5"/>
          <p:cNvSpPr>
            <a:spLocks noChangeArrowheads="1"/>
          </p:cNvSpPr>
          <p:nvPr/>
        </p:nvSpPr>
        <p:spPr bwMode="auto">
          <a:xfrm>
            <a:off x="4038600" y="3505200"/>
            <a:ext cx="685800" cy="533400"/>
          </a:xfrm>
          <a:prstGeom prst="rightArrow">
            <a:avLst>
              <a:gd name="adj1" fmla="val 50000"/>
              <a:gd name="adj2" fmla="val 3214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00710" name="Picture 6" descr="图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1981200"/>
            <a:ext cx="3678238" cy="36782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00712" name="Picture 8" descr="图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2057400"/>
            <a:ext cx="3678238" cy="36782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00713" name="AutoShape 9"/>
          <p:cNvSpPr>
            <a:spLocks noChangeArrowheads="1"/>
          </p:cNvSpPr>
          <p:nvPr/>
        </p:nvSpPr>
        <p:spPr bwMode="auto">
          <a:xfrm>
            <a:off x="3995738" y="3141663"/>
            <a:ext cx="754062" cy="1366837"/>
          </a:xfrm>
          <a:prstGeom prst="leftArrow">
            <a:avLst>
              <a:gd name="adj1" fmla="val 50000"/>
              <a:gd name="adj2"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62170524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00708"/>
                                        </p:tgtEl>
                                        <p:attrNameLst>
                                          <p:attrName>style.visibility</p:attrName>
                                        </p:attrNameLst>
                                      </p:cBhvr>
                                      <p:to>
                                        <p:strVal val="visible"/>
                                      </p:to>
                                    </p:set>
                                    <p:anim calcmode="lin" valueType="num">
                                      <p:cBhvr additive="base">
                                        <p:cTn id="7" dur="500" fill="hold"/>
                                        <p:tgtEl>
                                          <p:spTgt spid="200708"/>
                                        </p:tgtEl>
                                        <p:attrNameLst>
                                          <p:attrName>ppt_x</p:attrName>
                                        </p:attrNameLst>
                                      </p:cBhvr>
                                      <p:tavLst>
                                        <p:tav tm="0">
                                          <p:val>
                                            <p:strVal val="0-#ppt_w/2"/>
                                          </p:val>
                                        </p:tav>
                                        <p:tav tm="100000">
                                          <p:val>
                                            <p:strVal val="#ppt_x"/>
                                          </p:val>
                                        </p:tav>
                                      </p:tavLst>
                                    </p:anim>
                                    <p:anim calcmode="lin" valueType="num">
                                      <p:cBhvr additive="base">
                                        <p:cTn id="8" dur="500" fill="hold"/>
                                        <p:tgtEl>
                                          <p:spTgt spid="20070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00709"/>
                                        </p:tgtEl>
                                        <p:attrNameLst>
                                          <p:attrName>style.visibility</p:attrName>
                                        </p:attrNameLst>
                                      </p:cBhvr>
                                      <p:to>
                                        <p:strVal val="visible"/>
                                      </p:to>
                                    </p:set>
                                    <p:anim calcmode="lin" valueType="num">
                                      <p:cBhvr additive="base">
                                        <p:cTn id="13" dur="500" fill="hold"/>
                                        <p:tgtEl>
                                          <p:spTgt spid="200709"/>
                                        </p:tgtEl>
                                        <p:attrNameLst>
                                          <p:attrName>ppt_x</p:attrName>
                                        </p:attrNameLst>
                                      </p:cBhvr>
                                      <p:tavLst>
                                        <p:tav tm="0">
                                          <p:val>
                                            <p:strVal val="0-#ppt_w/2"/>
                                          </p:val>
                                        </p:tav>
                                        <p:tav tm="100000">
                                          <p:val>
                                            <p:strVal val="#ppt_x"/>
                                          </p:val>
                                        </p:tav>
                                      </p:tavLst>
                                    </p:anim>
                                    <p:anim calcmode="lin" valueType="num">
                                      <p:cBhvr additive="base">
                                        <p:cTn id="14" dur="500" fill="hold"/>
                                        <p:tgtEl>
                                          <p:spTgt spid="200709"/>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200710"/>
                                        </p:tgtEl>
                                        <p:attrNameLst>
                                          <p:attrName>style.visibility</p:attrName>
                                        </p:attrNameLst>
                                      </p:cBhvr>
                                      <p:to>
                                        <p:strVal val="visible"/>
                                      </p:to>
                                    </p:set>
                                    <p:anim calcmode="lin" valueType="num">
                                      <p:cBhvr additive="base">
                                        <p:cTn id="19" dur="500" fill="hold"/>
                                        <p:tgtEl>
                                          <p:spTgt spid="200710"/>
                                        </p:tgtEl>
                                        <p:attrNameLst>
                                          <p:attrName>ppt_x</p:attrName>
                                        </p:attrNameLst>
                                      </p:cBhvr>
                                      <p:tavLst>
                                        <p:tav tm="0">
                                          <p:val>
                                            <p:strVal val="0-#ppt_w/2"/>
                                          </p:val>
                                        </p:tav>
                                        <p:tav tm="100000">
                                          <p:val>
                                            <p:strVal val="#ppt_x"/>
                                          </p:val>
                                        </p:tav>
                                      </p:tavLst>
                                    </p:anim>
                                    <p:anim calcmode="lin" valueType="num">
                                      <p:cBhvr additive="base">
                                        <p:cTn id="20" dur="500" fill="hold"/>
                                        <p:tgtEl>
                                          <p:spTgt spid="200710"/>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00713"/>
                                        </p:tgtEl>
                                        <p:attrNameLst>
                                          <p:attrName>style.visibility</p:attrName>
                                        </p:attrNameLst>
                                      </p:cBhvr>
                                      <p:to>
                                        <p:strVal val="visible"/>
                                      </p:to>
                                    </p:set>
                                    <p:anim calcmode="lin" valueType="num">
                                      <p:cBhvr additive="base">
                                        <p:cTn id="25" dur="500" fill="hold"/>
                                        <p:tgtEl>
                                          <p:spTgt spid="200713"/>
                                        </p:tgtEl>
                                        <p:attrNameLst>
                                          <p:attrName>ppt_x</p:attrName>
                                        </p:attrNameLst>
                                      </p:cBhvr>
                                      <p:tavLst>
                                        <p:tav tm="0">
                                          <p:val>
                                            <p:strVal val="0-#ppt_w/2"/>
                                          </p:val>
                                        </p:tav>
                                        <p:tav tm="100000">
                                          <p:val>
                                            <p:strVal val="#ppt_x"/>
                                          </p:val>
                                        </p:tav>
                                      </p:tavLst>
                                    </p:anim>
                                    <p:anim calcmode="lin" valueType="num">
                                      <p:cBhvr additive="base">
                                        <p:cTn id="26" dur="500" fill="hold"/>
                                        <p:tgtEl>
                                          <p:spTgt spid="200713"/>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200712"/>
                                        </p:tgtEl>
                                        <p:attrNameLst>
                                          <p:attrName>style.visibility</p:attrName>
                                        </p:attrNameLst>
                                      </p:cBhvr>
                                      <p:to>
                                        <p:strVal val="visible"/>
                                      </p:to>
                                    </p:set>
                                    <p:anim calcmode="lin" valueType="num">
                                      <p:cBhvr additive="base">
                                        <p:cTn id="31" dur="500" fill="hold"/>
                                        <p:tgtEl>
                                          <p:spTgt spid="200712"/>
                                        </p:tgtEl>
                                        <p:attrNameLst>
                                          <p:attrName>ppt_x</p:attrName>
                                        </p:attrNameLst>
                                      </p:cBhvr>
                                      <p:tavLst>
                                        <p:tav tm="0">
                                          <p:val>
                                            <p:strVal val="0-#ppt_w/2"/>
                                          </p:val>
                                        </p:tav>
                                        <p:tav tm="100000">
                                          <p:val>
                                            <p:strVal val="#ppt_x"/>
                                          </p:val>
                                        </p:tav>
                                      </p:tavLst>
                                    </p:anim>
                                    <p:anim calcmode="lin" valueType="num">
                                      <p:cBhvr additive="base">
                                        <p:cTn id="32" dur="500" fill="hold"/>
                                        <p:tgtEl>
                                          <p:spTgt spid="2007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709" grpId="0" animBg="1"/>
      <p:bldP spid="2007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4EE857C-CE9E-403F-8B23-32C48B4AA844}"/>
              </a:ext>
            </a:extLst>
          </p:cNvPr>
          <p:cNvSpPr>
            <a:spLocks noGrp="1"/>
          </p:cNvSpPr>
          <p:nvPr>
            <p:ph type="title"/>
          </p:nvPr>
        </p:nvSpPr>
        <p:spPr/>
        <p:txBody>
          <a:bodyPr/>
          <a:lstStyle/>
          <a:p>
            <a:r>
              <a:rPr lang="en-US" altLang="zh-CN" sz="3200" b="1" dirty="0" err="1">
                <a:solidFill>
                  <a:srgbClr val="FFFF00"/>
                </a:solidFill>
                <a:effectLst/>
              </a:rPr>
              <a:t>Matlab</a:t>
            </a:r>
            <a:r>
              <a:rPr lang="zh-CN" altLang="en-US" sz="3200" b="1" dirty="0">
                <a:solidFill>
                  <a:srgbClr val="FFFF00"/>
                </a:solidFill>
                <a:effectLst/>
              </a:rPr>
              <a:t>自带函数实现图像任意角度旋转</a:t>
            </a:r>
            <a:endParaRPr lang="zh-CN" altLang="en-US" sz="3200" dirty="0"/>
          </a:p>
        </p:txBody>
      </p:sp>
      <p:sp>
        <p:nvSpPr>
          <p:cNvPr id="3" name="内容占位符 2">
            <a:extLst>
              <a:ext uri="{FF2B5EF4-FFF2-40B4-BE49-F238E27FC236}">
                <a16:creationId xmlns:a16="http://schemas.microsoft.com/office/drawing/2014/main" xmlns="" id="{EB209879-D413-4D3A-8034-D649744B141D}"/>
              </a:ext>
            </a:extLst>
          </p:cNvPr>
          <p:cNvSpPr>
            <a:spLocks noGrp="1"/>
          </p:cNvSpPr>
          <p:nvPr>
            <p:ph idx="1"/>
          </p:nvPr>
        </p:nvSpPr>
        <p:spPr>
          <a:xfrm>
            <a:off x="685800" y="1336959"/>
            <a:ext cx="7772400" cy="4114800"/>
          </a:xfrm>
        </p:spPr>
        <p:txBody>
          <a:bodyPr/>
          <a:lstStyle/>
          <a:p>
            <a:pPr marL="0" indent="0">
              <a:buNone/>
            </a:pPr>
            <a:endParaRPr lang="en-US" altLang="zh-CN" sz="2000" dirty="0">
              <a:solidFill>
                <a:srgbClr val="FFFF00"/>
              </a:solidFill>
            </a:endParaRPr>
          </a:p>
          <a:p>
            <a:r>
              <a:rPr lang="en-US" altLang="zh-CN" sz="2000" dirty="0">
                <a:solidFill>
                  <a:srgbClr val="FFFF00"/>
                </a:solidFill>
              </a:rPr>
              <a:t>B = </a:t>
            </a:r>
            <a:r>
              <a:rPr lang="en-US" altLang="zh-CN" sz="2000" dirty="0" err="1">
                <a:solidFill>
                  <a:srgbClr val="FFFF00"/>
                </a:solidFill>
              </a:rPr>
              <a:t>imrotate</a:t>
            </a:r>
            <a:r>
              <a:rPr lang="en-US" altLang="zh-CN" sz="2000" dirty="0">
                <a:solidFill>
                  <a:srgbClr val="FFFF00"/>
                </a:solidFill>
              </a:rPr>
              <a:t>(</a:t>
            </a:r>
            <a:r>
              <a:rPr lang="en-US" altLang="zh-CN" sz="2000" dirty="0" err="1">
                <a:solidFill>
                  <a:srgbClr val="FFFF00"/>
                </a:solidFill>
              </a:rPr>
              <a:t>A,angle,method</a:t>
            </a:r>
            <a:r>
              <a:rPr lang="en-US" altLang="zh-CN" sz="2000" dirty="0">
                <a:solidFill>
                  <a:srgbClr val="FFFF00"/>
                </a:solidFill>
              </a:rPr>
              <a:t>)</a:t>
            </a:r>
          </a:p>
          <a:p>
            <a:r>
              <a:rPr lang="zh-CN" altLang="en-US" sz="2000" dirty="0">
                <a:solidFill>
                  <a:srgbClr val="FFFF00"/>
                </a:solidFill>
              </a:rPr>
              <a:t>使用</a:t>
            </a:r>
            <a:r>
              <a:rPr lang="en-US" altLang="zh-CN" sz="2000" dirty="0">
                <a:solidFill>
                  <a:srgbClr val="FFFF00"/>
                </a:solidFill>
              </a:rPr>
              <a:t>method</a:t>
            </a:r>
            <a:r>
              <a:rPr lang="zh-CN" altLang="en-US" sz="2000" dirty="0">
                <a:solidFill>
                  <a:srgbClr val="FFFF00"/>
                </a:solidFill>
              </a:rPr>
              <a:t>参数可以改变插值算法，</a:t>
            </a:r>
            <a:r>
              <a:rPr lang="en-US" altLang="zh-CN" sz="2000" dirty="0">
                <a:solidFill>
                  <a:srgbClr val="FFFF00"/>
                </a:solidFill>
              </a:rPr>
              <a:t>method</a:t>
            </a:r>
            <a:r>
              <a:rPr lang="zh-CN" altLang="en-US" sz="2000" dirty="0">
                <a:solidFill>
                  <a:srgbClr val="FFFF00"/>
                </a:solidFill>
              </a:rPr>
              <a:t>参数可以为下面这三个值</a:t>
            </a:r>
            <a:r>
              <a:rPr lang="en-US" altLang="zh-CN" sz="2000" dirty="0">
                <a:solidFill>
                  <a:srgbClr val="FFFF00"/>
                </a:solidFill>
              </a:rPr>
              <a:t>:</a:t>
            </a:r>
          </a:p>
          <a:p>
            <a:r>
              <a:rPr lang="en-US" altLang="zh-CN" sz="2000" dirty="0">
                <a:solidFill>
                  <a:srgbClr val="FFFF00"/>
                </a:solidFill>
              </a:rPr>
              <a:t>'nearest':</a:t>
            </a:r>
            <a:r>
              <a:rPr lang="zh-CN" altLang="en-US" sz="2000" dirty="0">
                <a:solidFill>
                  <a:srgbClr val="FFFF00"/>
                </a:solidFill>
              </a:rPr>
              <a:t>最邻近线性插值</a:t>
            </a:r>
            <a:endParaRPr lang="en-US" altLang="zh-CN" sz="2000" dirty="0">
              <a:solidFill>
                <a:srgbClr val="FFFF00"/>
              </a:solidFill>
            </a:endParaRPr>
          </a:p>
          <a:p>
            <a:r>
              <a:rPr lang="en-US" altLang="zh-CN" sz="2000" dirty="0">
                <a:solidFill>
                  <a:srgbClr val="FFFF00"/>
                </a:solidFill>
              </a:rPr>
              <a:t>'bilinear': </a:t>
            </a:r>
            <a:r>
              <a:rPr lang="zh-CN" altLang="en-US" sz="2000" dirty="0">
                <a:solidFill>
                  <a:srgbClr val="FFFF00"/>
                </a:solidFill>
                <a:hlinkClick r:id="rId2">
                  <a:extLst>
                    <a:ext uri="{A12FA001-AC4F-418D-AE19-62706E023703}">
                      <ahyp:hlinkClr xmlns:ahyp="http://schemas.microsoft.com/office/drawing/2018/hyperlinkcolor" xmlns="" val="tx"/>
                    </a:ext>
                  </a:extLst>
                </a:hlinkClick>
              </a:rPr>
              <a:t>双线性插值</a:t>
            </a:r>
            <a:endParaRPr lang="en-US" altLang="zh-CN" sz="2000" dirty="0">
              <a:solidFill>
                <a:srgbClr val="FFFF00"/>
              </a:solidFill>
            </a:endParaRPr>
          </a:p>
          <a:p>
            <a:r>
              <a:rPr lang="en-US" altLang="zh-CN" sz="2000" dirty="0">
                <a:solidFill>
                  <a:srgbClr val="FFFF00"/>
                </a:solidFill>
              </a:rPr>
              <a:t>‘bicubic’: </a:t>
            </a:r>
            <a:r>
              <a:rPr lang="zh-CN" altLang="en-US" sz="2000" dirty="0">
                <a:solidFill>
                  <a:srgbClr val="FFFF00"/>
                </a:solidFill>
                <a:hlinkClick r:id="rId3">
                  <a:extLst>
                    <a:ext uri="{A12FA001-AC4F-418D-AE19-62706E023703}">
                      <ahyp:hlinkClr xmlns:ahyp="http://schemas.microsoft.com/office/drawing/2018/hyperlinkcolor" xmlns="" val="tx"/>
                    </a:ext>
                  </a:extLst>
                </a:hlinkClick>
              </a:rPr>
              <a:t>双三次插值</a:t>
            </a:r>
            <a:r>
              <a:rPr lang="en-US" altLang="zh-CN" sz="2000" dirty="0">
                <a:solidFill>
                  <a:srgbClr val="FFFF00"/>
                </a:solidFill>
              </a:rPr>
              <a:t>(</a:t>
            </a:r>
            <a:r>
              <a:rPr lang="zh-CN" altLang="en-US" sz="2000" dirty="0">
                <a:solidFill>
                  <a:srgbClr val="FFFF00"/>
                </a:solidFill>
              </a:rPr>
              <a:t>或叫做双立方插值）</a:t>
            </a:r>
          </a:p>
          <a:p>
            <a:endParaRPr lang="zh-CN" altLang="en-US" dirty="0"/>
          </a:p>
        </p:txBody>
      </p:sp>
    </p:spTree>
    <p:extLst>
      <p:ext uri="{BB962C8B-B14F-4D97-AF65-F5344CB8AC3E}">
        <p14:creationId xmlns:p14="http://schemas.microsoft.com/office/powerpoint/2010/main" val="2025410907"/>
      </p:ext>
    </p:extLst>
  </p:cSld>
  <p:clrMapOvr>
    <a:masterClrMapping/>
  </p:clrMapOvr>
  <p:transition spd="slow">
    <p:wipe di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935DF1E-FBB6-4ED5-986C-71B8A6873E54}"/>
              </a:ext>
            </a:extLst>
          </p:cNvPr>
          <p:cNvSpPr>
            <a:spLocks noGrp="1"/>
          </p:cNvSpPr>
          <p:nvPr>
            <p:ph type="title"/>
          </p:nvPr>
        </p:nvSpPr>
        <p:spPr/>
        <p:txBody>
          <a:bodyPr/>
          <a:lstStyle/>
          <a:p>
            <a:r>
              <a:rPr lang="zh-CN" altLang="en-US" sz="2800" dirty="0">
                <a:solidFill>
                  <a:srgbClr val="FFFF00"/>
                </a:solidFill>
              </a:rPr>
              <a:t>下面两个图是旋转之后再挑一部分放大的结果</a:t>
            </a:r>
          </a:p>
        </p:txBody>
      </p:sp>
      <p:sp>
        <p:nvSpPr>
          <p:cNvPr id="3" name="内容占位符 2">
            <a:extLst>
              <a:ext uri="{FF2B5EF4-FFF2-40B4-BE49-F238E27FC236}">
                <a16:creationId xmlns:a16="http://schemas.microsoft.com/office/drawing/2014/main" xmlns="" id="{0F7ED904-ED90-4ABC-AD86-7CC64A19A5F0}"/>
              </a:ext>
            </a:extLst>
          </p:cNvPr>
          <p:cNvSpPr>
            <a:spLocks noGrp="1"/>
          </p:cNvSpPr>
          <p:nvPr>
            <p:ph idx="1"/>
          </p:nvPr>
        </p:nvSpPr>
        <p:spPr>
          <a:xfrm>
            <a:off x="685800" y="1981200"/>
            <a:ext cx="4030216" cy="1411848"/>
          </a:xfrm>
        </p:spPr>
        <p:txBody>
          <a:bodyPr/>
          <a:lstStyle/>
          <a:p>
            <a:r>
              <a:rPr lang="en-US" altLang="zh-CN" sz="2000" dirty="0">
                <a:solidFill>
                  <a:srgbClr val="FFFF00"/>
                </a:solidFill>
              </a:rPr>
              <a:t>I=</a:t>
            </a:r>
            <a:r>
              <a:rPr lang="en-US" altLang="zh-CN" sz="2000" dirty="0" err="1">
                <a:solidFill>
                  <a:srgbClr val="FFFF00"/>
                </a:solidFill>
              </a:rPr>
              <a:t>imread</a:t>
            </a:r>
            <a:r>
              <a:rPr lang="en-US" altLang="zh-CN" sz="2000" dirty="0">
                <a:solidFill>
                  <a:srgbClr val="FFFF00"/>
                </a:solidFill>
              </a:rPr>
              <a:t>(‘ex1.jpg’);</a:t>
            </a:r>
          </a:p>
          <a:p>
            <a:r>
              <a:rPr lang="en-US" altLang="zh-CN" sz="2000" dirty="0">
                <a:solidFill>
                  <a:srgbClr val="FFFF00"/>
                </a:solidFill>
              </a:rPr>
              <a:t>B = </a:t>
            </a:r>
            <a:r>
              <a:rPr lang="en-US" altLang="zh-CN" sz="2000" dirty="0" err="1">
                <a:solidFill>
                  <a:srgbClr val="FFFF00"/>
                </a:solidFill>
              </a:rPr>
              <a:t>imrotate</a:t>
            </a:r>
            <a:r>
              <a:rPr lang="en-US" altLang="zh-CN" sz="2000" dirty="0">
                <a:solidFill>
                  <a:srgbClr val="FFFF00"/>
                </a:solidFill>
              </a:rPr>
              <a:t>(I,45)%</a:t>
            </a:r>
            <a:r>
              <a:rPr lang="zh-CN" altLang="en-US" sz="2000" dirty="0">
                <a:solidFill>
                  <a:srgbClr val="FFFF00"/>
                </a:solidFill>
              </a:rPr>
              <a:t>直接旋转</a:t>
            </a:r>
            <a:endParaRPr lang="en-US" altLang="zh-CN" sz="2000" dirty="0">
              <a:solidFill>
                <a:srgbClr val="FFFF00"/>
              </a:solidFill>
            </a:endParaRPr>
          </a:p>
          <a:p>
            <a:r>
              <a:rPr lang="en-US" altLang="zh-CN" sz="2000" dirty="0">
                <a:solidFill>
                  <a:srgbClr val="FFFF00"/>
                </a:solidFill>
              </a:rPr>
              <a:t>figure</a:t>
            </a:r>
          </a:p>
          <a:p>
            <a:r>
              <a:rPr lang="en-US" altLang="zh-CN" sz="2000" dirty="0" err="1">
                <a:solidFill>
                  <a:srgbClr val="FFFF00"/>
                </a:solidFill>
              </a:rPr>
              <a:t>imshow</a:t>
            </a:r>
            <a:r>
              <a:rPr lang="en-US" altLang="zh-CN" sz="2000" dirty="0">
                <a:solidFill>
                  <a:srgbClr val="FFFF00"/>
                </a:solidFill>
              </a:rPr>
              <a:t>(B) ;%</a:t>
            </a:r>
            <a:r>
              <a:rPr lang="zh-CN" altLang="en-US" sz="2000" dirty="0">
                <a:solidFill>
                  <a:srgbClr val="FFFF00"/>
                </a:solidFill>
              </a:rPr>
              <a:t>画图</a:t>
            </a:r>
            <a:endParaRPr lang="en-US" altLang="zh-CN" sz="2000" dirty="0">
              <a:solidFill>
                <a:srgbClr val="FFFF00"/>
              </a:solidFill>
            </a:endParaRPr>
          </a:p>
          <a:p>
            <a:endParaRPr lang="zh-CN" altLang="en-US" dirty="0"/>
          </a:p>
        </p:txBody>
      </p:sp>
      <p:pic>
        <p:nvPicPr>
          <p:cNvPr id="4" name="图片 3">
            <a:extLst>
              <a:ext uri="{FF2B5EF4-FFF2-40B4-BE49-F238E27FC236}">
                <a16:creationId xmlns:a16="http://schemas.microsoft.com/office/drawing/2014/main" xmlns="" id="{12C41777-0226-4A5C-973F-123ED01E419C}"/>
              </a:ext>
            </a:extLst>
          </p:cNvPr>
          <p:cNvPicPr>
            <a:picLocks noChangeAspect="1"/>
          </p:cNvPicPr>
          <p:nvPr/>
        </p:nvPicPr>
        <p:blipFill>
          <a:blip r:embed="rId2"/>
          <a:stretch>
            <a:fillRect/>
          </a:stretch>
        </p:blipFill>
        <p:spPr>
          <a:xfrm>
            <a:off x="685800" y="3694012"/>
            <a:ext cx="2835906" cy="2831332"/>
          </a:xfrm>
          <a:prstGeom prst="rect">
            <a:avLst/>
          </a:prstGeom>
        </p:spPr>
      </p:pic>
      <p:pic>
        <p:nvPicPr>
          <p:cNvPr id="5" name="图片 4">
            <a:extLst>
              <a:ext uri="{FF2B5EF4-FFF2-40B4-BE49-F238E27FC236}">
                <a16:creationId xmlns:a16="http://schemas.microsoft.com/office/drawing/2014/main" xmlns="" id="{2C7D7521-1B29-4EE9-B107-0A56C6B658C7}"/>
              </a:ext>
            </a:extLst>
          </p:cNvPr>
          <p:cNvPicPr>
            <a:picLocks noChangeAspect="1"/>
          </p:cNvPicPr>
          <p:nvPr/>
        </p:nvPicPr>
        <p:blipFill>
          <a:blip r:embed="rId3"/>
          <a:stretch>
            <a:fillRect/>
          </a:stretch>
        </p:blipFill>
        <p:spPr>
          <a:xfrm>
            <a:off x="5004048" y="3720239"/>
            <a:ext cx="2900241" cy="2877113"/>
          </a:xfrm>
          <a:prstGeom prst="rect">
            <a:avLst/>
          </a:prstGeom>
        </p:spPr>
      </p:pic>
      <p:sp>
        <p:nvSpPr>
          <p:cNvPr id="6" name="内容占位符 2">
            <a:extLst>
              <a:ext uri="{FF2B5EF4-FFF2-40B4-BE49-F238E27FC236}">
                <a16:creationId xmlns:a16="http://schemas.microsoft.com/office/drawing/2014/main" xmlns="" id="{7CE46EC3-0C74-4D8D-B454-DA50287CA674}"/>
              </a:ext>
            </a:extLst>
          </p:cNvPr>
          <p:cNvSpPr txBox="1">
            <a:spLocks/>
          </p:cNvSpPr>
          <p:nvPr/>
        </p:nvSpPr>
        <p:spPr>
          <a:xfrm>
            <a:off x="4572000" y="1960880"/>
            <a:ext cx="4464496" cy="1411848"/>
          </a:xfrm>
          <a:prstGeom prst="rect">
            <a:avLst/>
          </a:prstGeom>
        </p:spPr>
        <p:txBody>
          <a:bodyPr/>
          <a:lstStyle>
            <a:lvl1pPr marL="292100" indent="-292100" algn="l" rtl="0" eaLnBrk="1" latinLnBrk="0" hangingPunct="1">
              <a:spcBef>
                <a:spcPts val="0"/>
              </a:spcBef>
              <a:buClr>
                <a:schemeClr val="accent1"/>
              </a:buClr>
              <a:buSzPct val="70000"/>
              <a:buFont typeface="Wingdings 2"/>
              <a:buChar char=""/>
              <a:defRPr kumimoji="0" sz="3200" kern="1200">
                <a:solidFill>
                  <a:schemeClr val="tx1"/>
                </a:solidFill>
                <a:latin typeface="+mn-lt"/>
                <a:ea typeface="+mn-ea"/>
                <a:cs typeface="+mn-cs"/>
              </a:defRPr>
            </a:lvl1pPr>
            <a:lvl2pPr marL="640080" indent="-228600" algn="l" rtl="0" eaLnBrk="1" latinLnBrk="0" hangingPunct="1">
              <a:spcBef>
                <a:spcPts val="400"/>
              </a:spcBef>
              <a:buClr>
                <a:schemeClr val="accent2"/>
              </a:buClr>
              <a:buSzPct val="90000"/>
              <a:buFontTx/>
              <a:buChar char="•"/>
              <a:defRPr kumimoji="0" sz="2600" kern="1200">
                <a:solidFill>
                  <a:schemeClr val="tx1"/>
                </a:solidFill>
                <a:latin typeface="+mn-lt"/>
                <a:ea typeface="+mn-ea"/>
                <a:cs typeface="+mn-cs"/>
              </a:defRPr>
            </a:lvl2pPr>
            <a:lvl3pPr marL="822960" indent="-192024" algn="l" rtl="0" eaLnBrk="1" latinLnBrk="0" hangingPunct="1">
              <a:spcBef>
                <a:spcPts val="400"/>
              </a:spcBef>
              <a:buClr>
                <a:schemeClr val="accent3"/>
              </a:buClr>
              <a:buSzPct val="100000"/>
              <a:buFont typeface="Wingdings 2"/>
              <a:buChar char=""/>
              <a:defRPr kumimoji="0" sz="2300" kern="1200">
                <a:solidFill>
                  <a:schemeClr val="tx1"/>
                </a:solidFill>
                <a:latin typeface="+mn-lt"/>
                <a:ea typeface="+mn-ea"/>
                <a:cs typeface="+mn-cs"/>
              </a:defRPr>
            </a:lvl3pPr>
            <a:lvl4pPr marL="1005840" indent="-182880" algn="l" rtl="0" eaLnBrk="1" latinLnBrk="0" hangingPunct="1">
              <a:spcBef>
                <a:spcPts val="400"/>
              </a:spcBef>
              <a:buClr>
                <a:schemeClr val="accent3"/>
              </a:buClr>
              <a:buSzPct val="100000"/>
              <a:buFont typeface="Wingdings 2"/>
              <a:buChar char=""/>
              <a:defRPr kumimoji="0" sz="2000" kern="1200">
                <a:solidFill>
                  <a:schemeClr val="tx1"/>
                </a:solidFill>
                <a:latin typeface="+mn-lt"/>
                <a:ea typeface="+mn-ea"/>
                <a:cs typeface="+mn-cs"/>
              </a:defRPr>
            </a:lvl4pPr>
            <a:lvl5pPr marL="1188720" indent="-182880" algn="l" rtl="0" eaLnBrk="1" latinLnBrk="0" hangingPunct="1">
              <a:spcBef>
                <a:spcPts val="400"/>
              </a:spcBef>
              <a:buClr>
                <a:schemeClr val="accent3"/>
              </a:buClr>
              <a:buSzPct val="100000"/>
              <a:buFont typeface="Wingdings 2"/>
              <a:buChar char=""/>
              <a:defRPr kumimoji="0" sz="1900" kern="1200">
                <a:solidFill>
                  <a:schemeClr val="tx1"/>
                </a:solidFill>
                <a:latin typeface="+mn-lt"/>
                <a:ea typeface="+mn-ea"/>
                <a:cs typeface="+mn-cs"/>
              </a:defRPr>
            </a:lvl5pPr>
            <a:lvl6pPr marL="1371600" indent="-173736" algn="l" rtl="0"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a:lstStyle>
          <a:p>
            <a:r>
              <a:rPr lang="en-US" altLang="zh-CN" sz="2000" dirty="0">
                <a:solidFill>
                  <a:srgbClr val="FFFF00"/>
                </a:solidFill>
              </a:rPr>
              <a:t>I=</a:t>
            </a:r>
            <a:r>
              <a:rPr lang="en-US" altLang="zh-CN" sz="2000" dirty="0" err="1">
                <a:solidFill>
                  <a:srgbClr val="FFFF00"/>
                </a:solidFill>
              </a:rPr>
              <a:t>imread</a:t>
            </a:r>
            <a:r>
              <a:rPr lang="en-US" altLang="zh-CN" sz="2000" dirty="0">
                <a:solidFill>
                  <a:srgbClr val="FFFF00"/>
                </a:solidFill>
              </a:rPr>
              <a:t>(‘ex1.jpg’);</a:t>
            </a:r>
          </a:p>
          <a:p>
            <a:pPr algn="r"/>
            <a:r>
              <a:rPr lang="en-US" altLang="zh-CN" sz="2000" dirty="0">
                <a:solidFill>
                  <a:srgbClr val="FFFF00"/>
                </a:solidFill>
              </a:rPr>
              <a:t>B = </a:t>
            </a:r>
            <a:r>
              <a:rPr lang="en-US" altLang="zh-CN" sz="2000" dirty="0" err="1">
                <a:solidFill>
                  <a:srgbClr val="FFFF00"/>
                </a:solidFill>
              </a:rPr>
              <a:t>imrotate</a:t>
            </a:r>
            <a:r>
              <a:rPr lang="en-US" altLang="zh-CN" sz="2000" dirty="0">
                <a:solidFill>
                  <a:srgbClr val="FFFF00"/>
                </a:solidFill>
              </a:rPr>
              <a:t>(I,45,’ bilinear’)%</a:t>
            </a:r>
            <a:r>
              <a:rPr lang="zh-CN" altLang="en-US" sz="2000" dirty="0">
                <a:solidFill>
                  <a:srgbClr val="FFFF00"/>
                </a:solidFill>
              </a:rPr>
              <a:t>旋转                             再插值一下</a:t>
            </a:r>
            <a:endParaRPr lang="en-US" altLang="zh-CN" sz="2000" dirty="0">
              <a:solidFill>
                <a:srgbClr val="FFFF00"/>
              </a:solidFill>
            </a:endParaRPr>
          </a:p>
          <a:p>
            <a:r>
              <a:rPr lang="en-US" altLang="zh-CN" sz="2000" dirty="0">
                <a:solidFill>
                  <a:srgbClr val="FFFF00"/>
                </a:solidFill>
              </a:rPr>
              <a:t>figure</a:t>
            </a:r>
          </a:p>
          <a:p>
            <a:r>
              <a:rPr lang="en-US" altLang="zh-CN" sz="2000" dirty="0" err="1">
                <a:solidFill>
                  <a:srgbClr val="FFFF00"/>
                </a:solidFill>
              </a:rPr>
              <a:t>imshow</a:t>
            </a:r>
            <a:r>
              <a:rPr lang="en-US" altLang="zh-CN" sz="2000" dirty="0">
                <a:solidFill>
                  <a:srgbClr val="FFFF00"/>
                </a:solidFill>
              </a:rPr>
              <a:t>(B) ;%</a:t>
            </a:r>
            <a:r>
              <a:rPr lang="zh-CN" altLang="en-US" sz="2000" dirty="0">
                <a:solidFill>
                  <a:srgbClr val="FFFF00"/>
                </a:solidFill>
              </a:rPr>
              <a:t>画图</a:t>
            </a:r>
            <a:endParaRPr lang="en-US" altLang="zh-CN" sz="2000" dirty="0">
              <a:solidFill>
                <a:srgbClr val="FFFF00"/>
              </a:solidFill>
            </a:endParaRPr>
          </a:p>
          <a:p>
            <a:endParaRPr lang="zh-CN" altLang="en-US" dirty="0"/>
          </a:p>
        </p:txBody>
      </p:sp>
    </p:spTree>
    <p:extLst>
      <p:ext uri="{BB962C8B-B14F-4D97-AF65-F5344CB8AC3E}">
        <p14:creationId xmlns:p14="http://schemas.microsoft.com/office/powerpoint/2010/main" val="1170340337"/>
      </p:ext>
    </p:extLst>
  </p:cSld>
  <p:clrMapOvr>
    <a:masterClrMapping/>
  </p:clrMapOvr>
  <p:transition spd="slow">
    <p:wipe dir="d"/>
  </p:transition>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8754" name="Rectangle 2"/>
          <p:cNvSpPr>
            <a:spLocks noGrp="1" noChangeArrowheads="1"/>
          </p:cNvSpPr>
          <p:nvPr>
            <p:ph type="title"/>
          </p:nvPr>
        </p:nvSpPr>
        <p:spPr>
          <a:xfrm>
            <a:off x="900113" y="549275"/>
            <a:ext cx="5362575" cy="766763"/>
          </a:xfrm>
        </p:spPr>
        <p:txBody>
          <a:bodyPr/>
          <a:lstStyle/>
          <a:p>
            <a:r>
              <a:rPr lang="zh-CN" altLang="en-US" sz="3600" i="0">
                <a:latin typeface="黑体" pitchFamily="2" charset="-122"/>
                <a:ea typeface="黑体" pitchFamily="2" charset="-122"/>
              </a:rPr>
              <a:t>图像的形状变换</a:t>
            </a:r>
          </a:p>
        </p:txBody>
      </p:sp>
      <p:sp>
        <p:nvSpPr>
          <p:cNvPr id="458755" name="Rectangle 3"/>
          <p:cNvSpPr>
            <a:spLocks noGrp="1" noChangeArrowheads="1"/>
          </p:cNvSpPr>
          <p:nvPr>
            <p:ph type="body" idx="1"/>
          </p:nvPr>
        </p:nvSpPr>
        <p:spPr>
          <a:xfrm>
            <a:off x="684213" y="2420938"/>
            <a:ext cx="7559675" cy="2160587"/>
          </a:xfrm>
          <a:noFill/>
          <a:ln/>
          <a:extLst>
            <a:ext uri="{909E8E84-426E-40DD-AFC4-6F175D3DCCD1}">
              <a14:hiddenFill xmlns:a14="http://schemas.microsoft.com/office/drawing/2010/main">
                <a:solidFill>
                  <a:schemeClr val="bg1"/>
                </a:solidFill>
              </a14:hiddenFill>
            </a:ext>
          </a:extLst>
        </p:spPr>
        <p:txBody>
          <a:bodyPr/>
          <a:lstStyle/>
          <a:p>
            <a:pPr algn="just">
              <a:lnSpc>
                <a:spcPct val="140000"/>
              </a:lnSpc>
            </a:pPr>
            <a:r>
              <a:rPr lang="zh-CN" altLang="en-US" sz="2800" b="1" dirty="0">
                <a:ea typeface="华文细黑" pitchFamily="2" charset="-122"/>
              </a:rPr>
              <a:t>图像的形状变换主要是指图像的</a:t>
            </a:r>
            <a:r>
              <a:rPr lang="zh-CN" altLang="en-US" sz="2800" b="1" dirty="0">
                <a:ea typeface="华文细黑" pitchFamily="2" charset="-122"/>
                <a:hlinkClick r:id="rId3" action="ppaction://hlinksldjump"/>
              </a:rPr>
              <a:t>缩小</a:t>
            </a:r>
            <a:r>
              <a:rPr lang="zh-CN" altLang="en-US" sz="2800" b="1" dirty="0">
                <a:ea typeface="华文细黑" pitchFamily="2" charset="-122"/>
              </a:rPr>
              <a:t>、</a:t>
            </a:r>
            <a:r>
              <a:rPr lang="zh-CN" altLang="en-US" sz="2800" b="1" dirty="0">
                <a:ea typeface="华文细黑" pitchFamily="2" charset="-122"/>
                <a:hlinkClick r:id="rId4" action="ppaction://hlinksldjump"/>
              </a:rPr>
              <a:t>放大</a:t>
            </a:r>
            <a:r>
              <a:rPr lang="zh-CN" altLang="en-US" sz="2800" b="1" dirty="0">
                <a:ea typeface="华文细黑" pitchFamily="2" charset="-122"/>
              </a:rPr>
              <a:t>与</a:t>
            </a:r>
            <a:r>
              <a:rPr lang="zh-CN" altLang="en-US" sz="2800" b="1" dirty="0">
                <a:ea typeface="华文细黑" pitchFamily="2" charset="-122"/>
                <a:hlinkClick r:id="rId5" action="ppaction://hlinksldjump"/>
              </a:rPr>
              <a:t>错切</a:t>
            </a:r>
            <a:r>
              <a:rPr lang="zh-CN" altLang="en-US" sz="2800" b="1" dirty="0">
                <a:ea typeface="华文细黑" pitchFamily="2" charset="-122"/>
              </a:rPr>
              <a:t>。</a:t>
            </a:r>
          </a:p>
          <a:p>
            <a:pPr algn="just">
              <a:lnSpc>
                <a:spcPct val="140000"/>
              </a:lnSpc>
            </a:pPr>
            <a:r>
              <a:rPr lang="zh-CN" altLang="en-US" sz="2800" b="1" dirty="0">
                <a:ea typeface="华文细黑" pitchFamily="2" charset="-122"/>
              </a:rPr>
              <a:t>图像的形状变换通常在目标物识别中使用。</a:t>
            </a:r>
          </a:p>
        </p:txBody>
      </p:sp>
    </p:spTree>
    <p:extLst>
      <p:ext uri="{BB962C8B-B14F-4D97-AF65-F5344CB8AC3E}">
        <p14:creationId xmlns:p14="http://schemas.microsoft.com/office/powerpoint/2010/main" val="2111166213"/>
      </p:ext>
    </p:extLst>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58755">
                                            <p:txEl>
                                              <p:pRg st="0" end="0"/>
                                            </p:txEl>
                                          </p:spTgt>
                                        </p:tgtEl>
                                        <p:attrNameLst>
                                          <p:attrName>style.visibility</p:attrName>
                                        </p:attrNameLst>
                                      </p:cBhvr>
                                      <p:to>
                                        <p:strVal val="visible"/>
                                      </p:to>
                                    </p:set>
                                    <p:anim calcmode="lin" valueType="num">
                                      <p:cBhvr additive="base">
                                        <p:cTn id="7" dur="500" fill="hold"/>
                                        <p:tgtEl>
                                          <p:spTgt spid="45875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5875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458755">
                                            <p:txEl>
                                              <p:pRg st="1" end="1"/>
                                            </p:txEl>
                                          </p:spTgt>
                                        </p:tgtEl>
                                        <p:attrNameLst>
                                          <p:attrName>style.visibility</p:attrName>
                                        </p:attrNameLst>
                                      </p:cBhvr>
                                      <p:to>
                                        <p:strVal val="visible"/>
                                      </p:to>
                                    </p:set>
                                    <p:anim calcmode="lin" valueType="num">
                                      <p:cBhvr additive="base">
                                        <p:cTn id="11" dur="500" fill="hold"/>
                                        <p:tgtEl>
                                          <p:spTgt spid="458755">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458755">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755" grpId="0" build="allAtOnce"/>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76166" name="Picture 6" descr="DSCN0409(295)"/>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579666" y="3284984"/>
            <a:ext cx="3097212" cy="23225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76162" name="Rectangle 2"/>
          <p:cNvSpPr>
            <a:spLocks noGrp="1" noChangeArrowheads="1"/>
          </p:cNvSpPr>
          <p:nvPr>
            <p:ph type="title"/>
          </p:nvPr>
        </p:nvSpPr>
        <p:spPr>
          <a:xfrm>
            <a:off x="304800" y="260648"/>
            <a:ext cx="7772400" cy="1143000"/>
          </a:xfrm>
        </p:spPr>
        <p:txBody>
          <a:bodyPr/>
          <a:lstStyle/>
          <a:p>
            <a:pPr algn="ctr"/>
            <a:r>
              <a:rPr lang="zh-CN" altLang="en-US" sz="3600" i="0" dirty="0">
                <a:latin typeface="黑体" pitchFamily="2" charset="-122"/>
                <a:ea typeface="黑体" pitchFamily="2" charset="-122"/>
              </a:rPr>
              <a:t>图像的形状变换应用</a:t>
            </a:r>
            <a:br>
              <a:rPr lang="zh-CN" altLang="en-US" sz="3600" i="0" dirty="0">
                <a:latin typeface="黑体" pitchFamily="2" charset="-122"/>
                <a:ea typeface="黑体" pitchFamily="2" charset="-122"/>
              </a:rPr>
            </a:br>
            <a:r>
              <a:rPr lang="zh-CN" altLang="en-US" sz="3600" i="0" dirty="0">
                <a:latin typeface="黑体" pitchFamily="2" charset="-122"/>
                <a:ea typeface="黑体" pitchFamily="2" charset="-122"/>
              </a:rPr>
              <a:t>                  </a:t>
            </a:r>
            <a:r>
              <a:rPr lang="en-US" altLang="zh-CN" sz="3200" i="0" dirty="0">
                <a:latin typeface="Times New Roman"/>
                <a:ea typeface="黑体" pitchFamily="2" charset="-122"/>
              </a:rPr>
              <a:t>——</a:t>
            </a:r>
            <a:r>
              <a:rPr lang="en-US" altLang="zh-CN" sz="3200" i="0" dirty="0">
                <a:latin typeface="黑体" pitchFamily="2" charset="-122"/>
                <a:ea typeface="黑体" pitchFamily="2" charset="-122"/>
              </a:rPr>
              <a:t> </a:t>
            </a:r>
            <a:r>
              <a:rPr lang="zh-CN" altLang="en-US" sz="3200" i="0" dirty="0">
                <a:latin typeface="黑体" pitchFamily="2" charset="-122"/>
                <a:ea typeface="黑体" pitchFamily="2" charset="-122"/>
              </a:rPr>
              <a:t>目标物识别</a:t>
            </a:r>
          </a:p>
        </p:txBody>
      </p:sp>
      <p:sp>
        <p:nvSpPr>
          <p:cNvPr id="476163" name="Rectangle 3"/>
          <p:cNvSpPr>
            <a:spLocks noGrp="1" noChangeArrowheads="1"/>
          </p:cNvSpPr>
          <p:nvPr>
            <p:ph type="body" sz="half" idx="1"/>
          </p:nvPr>
        </p:nvSpPr>
        <p:spPr>
          <a:xfrm>
            <a:off x="179512" y="1844700"/>
            <a:ext cx="3816350" cy="2808287"/>
          </a:xfrm>
          <a:noFill/>
          <a:ln/>
          <a:extLst>
            <a:ext uri="{909E8E84-426E-40DD-AFC4-6F175D3DCCD1}">
              <a14:hiddenFill xmlns:a14="http://schemas.microsoft.com/office/drawing/2010/main">
                <a:solidFill>
                  <a:schemeClr val="bg1"/>
                </a:solidFill>
              </a14:hiddenFill>
            </a:ext>
          </a:extLst>
        </p:spPr>
        <p:txBody>
          <a:bodyPr/>
          <a:lstStyle/>
          <a:p>
            <a:pPr algn="just">
              <a:lnSpc>
                <a:spcPct val="140000"/>
              </a:lnSpc>
            </a:pPr>
            <a:r>
              <a:rPr lang="zh-CN" altLang="en-US" sz="2400" b="1" dirty="0">
                <a:ea typeface="华文细黑" pitchFamily="2" charset="-122"/>
              </a:rPr>
              <a:t>如图所示</a:t>
            </a:r>
            <a:r>
              <a:rPr lang="en-US" altLang="zh-CN" sz="2400" b="1" dirty="0">
                <a:ea typeface="华文细黑" pitchFamily="2" charset="-122"/>
              </a:rPr>
              <a:t>,</a:t>
            </a:r>
            <a:r>
              <a:rPr lang="zh-CN" altLang="en-US" sz="2400" b="1" dirty="0">
                <a:ea typeface="华文细黑" pitchFamily="2" charset="-122"/>
              </a:rPr>
              <a:t>要判别图中的某个果子是苹果还是李子</a:t>
            </a:r>
            <a:r>
              <a:rPr lang="en-US" altLang="zh-CN" sz="2400" b="1" dirty="0">
                <a:ea typeface="华文细黑" pitchFamily="2" charset="-122"/>
              </a:rPr>
              <a:t>,</a:t>
            </a:r>
            <a:r>
              <a:rPr lang="zh-CN" altLang="en-US" sz="2400" b="1" dirty="0">
                <a:ea typeface="华文细黑" pitchFamily="2" charset="-122"/>
              </a:rPr>
              <a:t>要将该图像进行放大或者是缩小</a:t>
            </a:r>
            <a:r>
              <a:rPr lang="en-US" altLang="zh-CN" sz="2400" b="1" dirty="0">
                <a:ea typeface="华文细黑" pitchFamily="2" charset="-122"/>
              </a:rPr>
              <a:t>,</a:t>
            </a:r>
            <a:r>
              <a:rPr lang="zh-CN" altLang="en-US" sz="2400" b="1" dirty="0">
                <a:ea typeface="华文细黑" pitchFamily="2" charset="-122"/>
              </a:rPr>
              <a:t>才能够进行正确的比较与识别。</a:t>
            </a:r>
            <a:endParaRPr lang="zh-CN" altLang="en-US" sz="2400" b="1" dirty="0">
              <a:latin typeface="黑体" pitchFamily="2" charset="-122"/>
              <a:ea typeface="华文细黑" pitchFamily="2" charset="-122"/>
            </a:endParaRPr>
          </a:p>
        </p:txBody>
      </p:sp>
      <p:pic>
        <p:nvPicPr>
          <p:cNvPr id="476164" name="Picture 4" descr="DSCN059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8737" y="1628800"/>
            <a:ext cx="3097213" cy="2324100"/>
          </a:xfrm>
          <a:prstGeom prst="rect">
            <a:avLst/>
          </a:prstGeom>
          <a:noFill/>
          <a:extLst>
            <a:ext uri="{909E8E84-426E-40DD-AFC4-6F175D3DCCD1}">
              <a14:hiddenFill xmlns:a14="http://schemas.microsoft.com/office/drawing/2010/main">
                <a:solidFill>
                  <a:srgbClr val="FFFFFF"/>
                </a:solidFill>
              </a14:hiddenFill>
            </a:ext>
          </a:extLst>
        </p:spPr>
      </p:pic>
      <p:pic>
        <p:nvPicPr>
          <p:cNvPr id="476168" name="Picture 8" descr="li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39506" y="4724425"/>
            <a:ext cx="863600" cy="787400"/>
          </a:xfrm>
          <a:prstGeom prst="rect">
            <a:avLst/>
          </a:prstGeom>
          <a:noFill/>
          <a:extLst>
            <a:ext uri="{909E8E84-426E-40DD-AFC4-6F175D3DCCD1}">
              <a14:hiddenFill xmlns:a14="http://schemas.microsoft.com/office/drawing/2010/main">
                <a:solidFill>
                  <a:srgbClr val="FFFFFF"/>
                </a:solidFill>
              </a14:hiddenFill>
            </a:ext>
          </a:extLst>
        </p:spPr>
      </p:pic>
      <p:sp>
        <p:nvSpPr>
          <p:cNvPr id="476179" name="Rectangle 19"/>
          <p:cNvSpPr>
            <a:spLocks noChangeArrowheads="1"/>
          </p:cNvSpPr>
          <p:nvPr/>
        </p:nvSpPr>
        <p:spPr bwMode="auto">
          <a:xfrm>
            <a:off x="5795269" y="4076725"/>
            <a:ext cx="720725" cy="792162"/>
          </a:xfrm>
          <a:prstGeom prst="rect">
            <a:avLst/>
          </a:prstGeom>
          <a:noFill/>
          <a:ln w="28575">
            <a:solidFill>
              <a:srgbClr val="FF505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76176" name="Picture 16" descr="li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39506" y="5732487"/>
            <a:ext cx="863600" cy="787400"/>
          </a:xfrm>
          <a:prstGeom prst="rect">
            <a:avLst/>
          </a:prstGeom>
          <a:noFill/>
          <a:extLst>
            <a:ext uri="{909E8E84-426E-40DD-AFC4-6F175D3DCCD1}">
              <a14:hiddenFill xmlns:a14="http://schemas.microsoft.com/office/drawing/2010/main">
                <a:solidFill>
                  <a:srgbClr val="FFFFFF"/>
                </a:solidFill>
              </a14:hiddenFill>
            </a:ext>
          </a:extLst>
        </p:spPr>
      </p:pic>
      <p:sp>
        <p:nvSpPr>
          <p:cNvPr id="476186" name="Line 26"/>
          <p:cNvSpPr>
            <a:spLocks noChangeShapeType="1"/>
          </p:cNvSpPr>
          <p:nvPr/>
        </p:nvSpPr>
        <p:spPr bwMode="auto">
          <a:xfrm flipH="1">
            <a:off x="5003106" y="4579962"/>
            <a:ext cx="792163" cy="433388"/>
          </a:xfrm>
          <a:prstGeom prst="line">
            <a:avLst/>
          </a:prstGeom>
          <a:noFill/>
          <a:ln w="28575">
            <a:solidFill>
              <a:srgbClr val="FF505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76187" name="Line 27"/>
          <p:cNvSpPr>
            <a:spLocks noChangeShapeType="1"/>
          </p:cNvSpPr>
          <p:nvPr/>
        </p:nvSpPr>
        <p:spPr bwMode="auto">
          <a:xfrm flipH="1">
            <a:off x="5003106" y="4652987"/>
            <a:ext cx="792163" cy="1295400"/>
          </a:xfrm>
          <a:prstGeom prst="line">
            <a:avLst/>
          </a:prstGeom>
          <a:noFill/>
          <a:ln w="28575">
            <a:solidFill>
              <a:srgbClr val="FF505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476199" name="Group 39"/>
          <p:cNvGrpSpPr>
            <a:grpSpLocks/>
          </p:cNvGrpSpPr>
          <p:nvPr/>
        </p:nvGrpSpPr>
        <p:grpSpPr bwMode="auto">
          <a:xfrm>
            <a:off x="2122612" y="4797450"/>
            <a:ext cx="1582738" cy="719137"/>
            <a:chOff x="1247" y="3113"/>
            <a:chExt cx="997" cy="453"/>
          </a:xfrm>
        </p:grpSpPr>
        <p:grpSp>
          <p:nvGrpSpPr>
            <p:cNvPr id="476185" name="Group 25"/>
            <p:cNvGrpSpPr>
              <a:grpSpLocks/>
            </p:cNvGrpSpPr>
            <p:nvPr/>
          </p:nvGrpSpPr>
          <p:grpSpPr bwMode="auto">
            <a:xfrm>
              <a:off x="1247" y="3113"/>
              <a:ext cx="453" cy="453"/>
              <a:chOff x="1338" y="2750"/>
              <a:chExt cx="453" cy="453"/>
            </a:xfrm>
          </p:grpSpPr>
          <p:sp>
            <p:nvSpPr>
              <p:cNvPr id="476183" name="Rectangle 23"/>
              <p:cNvSpPr>
                <a:spLocks noChangeArrowheads="1"/>
              </p:cNvSpPr>
              <p:nvPr/>
            </p:nvSpPr>
            <p:spPr bwMode="auto">
              <a:xfrm>
                <a:off x="1338" y="2750"/>
                <a:ext cx="453" cy="453"/>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76170" name="Picture 10" descr="pin0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3" y="2795"/>
                <a:ext cx="355" cy="36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6194" name="Group 34"/>
            <p:cNvGrpSpPr>
              <a:grpSpLocks/>
            </p:cNvGrpSpPr>
            <p:nvPr/>
          </p:nvGrpSpPr>
          <p:grpSpPr bwMode="auto">
            <a:xfrm>
              <a:off x="1791" y="3113"/>
              <a:ext cx="453" cy="453"/>
              <a:chOff x="839" y="3339"/>
              <a:chExt cx="453" cy="453"/>
            </a:xfrm>
          </p:grpSpPr>
          <p:sp>
            <p:nvSpPr>
              <p:cNvPr id="476182" name="Rectangle 22"/>
              <p:cNvSpPr>
                <a:spLocks noChangeArrowheads="1"/>
              </p:cNvSpPr>
              <p:nvPr/>
            </p:nvSpPr>
            <p:spPr bwMode="auto">
              <a:xfrm>
                <a:off x="839" y="3339"/>
                <a:ext cx="453" cy="453"/>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76190" name="Picture 30" descr="li0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84" y="3400"/>
                <a:ext cx="363" cy="33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476200" name="Group 40"/>
          <p:cNvGrpSpPr>
            <a:grpSpLocks/>
          </p:cNvGrpSpPr>
          <p:nvPr/>
        </p:nvGrpSpPr>
        <p:grpSpPr bwMode="auto">
          <a:xfrm>
            <a:off x="2122612" y="5805512"/>
            <a:ext cx="1584325" cy="720725"/>
            <a:chOff x="1247" y="3748"/>
            <a:chExt cx="998" cy="454"/>
          </a:xfrm>
        </p:grpSpPr>
        <p:grpSp>
          <p:nvGrpSpPr>
            <p:cNvPr id="476181" name="Group 21"/>
            <p:cNvGrpSpPr>
              <a:grpSpLocks/>
            </p:cNvGrpSpPr>
            <p:nvPr/>
          </p:nvGrpSpPr>
          <p:grpSpPr bwMode="auto">
            <a:xfrm>
              <a:off x="1247" y="3748"/>
              <a:ext cx="454" cy="454"/>
              <a:chOff x="2245" y="3702"/>
              <a:chExt cx="454" cy="454"/>
            </a:xfrm>
          </p:grpSpPr>
          <p:sp>
            <p:nvSpPr>
              <p:cNvPr id="476180" name="Rectangle 20"/>
              <p:cNvSpPr>
                <a:spLocks noChangeArrowheads="1"/>
              </p:cNvSpPr>
              <p:nvPr/>
            </p:nvSpPr>
            <p:spPr bwMode="auto">
              <a:xfrm>
                <a:off x="2245" y="3702"/>
                <a:ext cx="454" cy="454"/>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76173" name="Picture 13" descr="li0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75" y="3820"/>
                <a:ext cx="206" cy="22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6196" name="Group 36"/>
            <p:cNvGrpSpPr>
              <a:grpSpLocks/>
            </p:cNvGrpSpPr>
            <p:nvPr/>
          </p:nvGrpSpPr>
          <p:grpSpPr bwMode="auto">
            <a:xfrm>
              <a:off x="1791" y="3748"/>
              <a:ext cx="454" cy="453"/>
              <a:chOff x="1292" y="3793"/>
              <a:chExt cx="454" cy="453"/>
            </a:xfrm>
          </p:grpSpPr>
          <p:sp>
            <p:nvSpPr>
              <p:cNvPr id="476195" name="Rectangle 35"/>
              <p:cNvSpPr>
                <a:spLocks noChangeArrowheads="1"/>
              </p:cNvSpPr>
              <p:nvPr/>
            </p:nvSpPr>
            <p:spPr bwMode="auto">
              <a:xfrm>
                <a:off x="1292" y="3793"/>
                <a:ext cx="454" cy="453"/>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76193" name="Picture 33" descr="li0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05" y="3901"/>
                <a:ext cx="244" cy="222"/>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476197" name="AutoShape 37"/>
          <p:cNvSpPr>
            <a:spLocks noChangeArrowheads="1"/>
          </p:cNvSpPr>
          <p:nvPr/>
        </p:nvSpPr>
        <p:spPr bwMode="auto">
          <a:xfrm>
            <a:off x="3707458" y="5156225"/>
            <a:ext cx="360363" cy="73025"/>
          </a:xfrm>
          <a:prstGeom prst="leftArrow">
            <a:avLst>
              <a:gd name="adj1" fmla="val 50000"/>
              <a:gd name="adj2" fmla="val 123370"/>
            </a:avLst>
          </a:prstGeom>
          <a:solidFill>
            <a:srgbClr val="6600FF"/>
          </a:solidFill>
          <a:ln w="9525">
            <a:solidFill>
              <a:srgbClr val="FF5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6198" name="AutoShape 38"/>
          <p:cNvSpPr>
            <a:spLocks noChangeArrowheads="1"/>
          </p:cNvSpPr>
          <p:nvPr/>
        </p:nvSpPr>
        <p:spPr bwMode="auto">
          <a:xfrm>
            <a:off x="3707458" y="6092850"/>
            <a:ext cx="360363" cy="73025"/>
          </a:xfrm>
          <a:prstGeom prst="leftArrow">
            <a:avLst>
              <a:gd name="adj1" fmla="val 50000"/>
              <a:gd name="adj2" fmla="val 123370"/>
            </a:avLst>
          </a:prstGeom>
          <a:solidFill>
            <a:srgbClr val="6600FF"/>
          </a:solidFill>
          <a:ln w="9525">
            <a:solidFill>
              <a:srgbClr val="FF5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686882576"/>
      </p:ext>
    </p:extLst>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76164"/>
                                        </p:tgtEl>
                                        <p:attrNameLst>
                                          <p:attrName>style.visibility</p:attrName>
                                        </p:attrNameLst>
                                      </p:cBhvr>
                                      <p:to>
                                        <p:strVal val="visible"/>
                                      </p:to>
                                    </p:set>
                                    <p:animEffect transition="in" filter="blinds(horizontal)">
                                      <p:cBhvr>
                                        <p:cTn id="7" dur="500"/>
                                        <p:tgtEl>
                                          <p:spTgt spid="47616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76166"/>
                                        </p:tgtEl>
                                        <p:attrNameLst>
                                          <p:attrName>style.visibility</p:attrName>
                                        </p:attrNameLst>
                                      </p:cBhvr>
                                      <p:to>
                                        <p:strVal val="visible"/>
                                      </p:to>
                                    </p:set>
                                    <p:animEffect transition="in" filter="blinds(horizontal)">
                                      <p:cBhvr>
                                        <p:cTn id="12" dur="500"/>
                                        <p:tgtEl>
                                          <p:spTgt spid="47616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6179"/>
                                        </p:tgtEl>
                                        <p:attrNameLst>
                                          <p:attrName>style.visibility</p:attrName>
                                        </p:attrNameLst>
                                      </p:cBhvr>
                                      <p:to>
                                        <p:strVal val="visible"/>
                                      </p:to>
                                    </p:set>
                                    <p:animEffect transition="in" filter="blinds(horizontal)">
                                      <p:cBhvr>
                                        <p:cTn id="17" dur="500"/>
                                        <p:tgtEl>
                                          <p:spTgt spid="47617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76163">
                                            <p:txEl>
                                              <p:pRg st="0" end="0"/>
                                            </p:txEl>
                                          </p:spTgt>
                                        </p:tgtEl>
                                        <p:attrNameLst>
                                          <p:attrName>style.visibility</p:attrName>
                                        </p:attrNameLst>
                                      </p:cBhvr>
                                      <p:to>
                                        <p:strVal val="visible"/>
                                      </p:to>
                                    </p:set>
                                    <p:animEffect transition="in" filter="blinds(horizontal)">
                                      <p:cBhvr>
                                        <p:cTn id="22" dur="500"/>
                                        <p:tgtEl>
                                          <p:spTgt spid="476163">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76186"/>
                                        </p:tgtEl>
                                        <p:attrNameLst>
                                          <p:attrName>style.visibility</p:attrName>
                                        </p:attrNameLst>
                                      </p:cBhvr>
                                      <p:to>
                                        <p:strVal val="visible"/>
                                      </p:to>
                                    </p:set>
                                    <p:animEffect transition="in" filter="blinds(horizontal)">
                                      <p:cBhvr>
                                        <p:cTn id="27" dur="500"/>
                                        <p:tgtEl>
                                          <p:spTgt spid="47618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476168"/>
                                        </p:tgtEl>
                                        <p:attrNameLst>
                                          <p:attrName>style.visibility</p:attrName>
                                        </p:attrNameLst>
                                      </p:cBhvr>
                                      <p:to>
                                        <p:strVal val="visible"/>
                                      </p:to>
                                    </p:set>
                                    <p:animEffect transition="in" filter="blinds(horizontal)">
                                      <p:cBhvr>
                                        <p:cTn id="32" dur="500"/>
                                        <p:tgtEl>
                                          <p:spTgt spid="47616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476187"/>
                                        </p:tgtEl>
                                        <p:attrNameLst>
                                          <p:attrName>style.visibility</p:attrName>
                                        </p:attrNameLst>
                                      </p:cBhvr>
                                      <p:to>
                                        <p:strVal val="visible"/>
                                      </p:to>
                                    </p:set>
                                    <p:animEffect transition="in" filter="blinds(horizontal)">
                                      <p:cBhvr>
                                        <p:cTn id="37" dur="500"/>
                                        <p:tgtEl>
                                          <p:spTgt spid="47618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476176"/>
                                        </p:tgtEl>
                                        <p:attrNameLst>
                                          <p:attrName>style.visibility</p:attrName>
                                        </p:attrNameLst>
                                      </p:cBhvr>
                                      <p:to>
                                        <p:strVal val="visible"/>
                                      </p:to>
                                    </p:set>
                                    <p:animEffect transition="in" filter="blinds(horizontal)">
                                      <p:cBhvr>
                                        <p:cTn id="42" dur="500"/>
                                        <p:tgtEl>
                                          <p:spTgt spid="47617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476197"/>
                                        </p:tgtEl>
                                        <p:attrNameLst>
                                          <p:attrName>style.visibility</p:attrName>
                                        </p:attrNameLst>
                                      </p:cBhvr>
                                      <p:to>
                                        <p:strVal val="visible"/>
                                      </p:to>
                                    </p:set>
                                    <p:animEffect transition="in" filter="blinds(horizontal)">
                                      <p:cBhvr>
                                        <p:cTn id="47" dur="500"/>
                                        <p:tgtEl>
                                          <p:spTgt spid="47619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476199"/>
                                        </p:tgtEl>
                                        <p:attrNameLst>
                                          <p:attrName>style.visibility</p:attrName>
                                        </p:attrNameLst>
                                      </p:cBhvr>
                                      <p:to>
                                        <p:strVal val="visible"/>
                                      </p:to>
                                    </p:set>
                                    <p:animEffect transition="in" filter="blinds(horizontal)">
                                      <p:cBhvr>
                                        <p:cTn id="52" dur="500"/>
                                        <p:tgtEl>
                                          <p:spTgt spid="47619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476198"/>
                                        </p:tgtEl>
                                        <p:attrNameLst>
                                          <p:attrName>style.visibility</p:attrName>
                                        </p:attrNameLst>
                                      </p:cBhvr>
                                      <p:to>
                                        <p:strVal val="visible"/>
                                      </p:to>
                                    </p:set>
                                    <p:animEffect transition="in" filter="blinds(horizontal)">
                                      <p:cBhvr>
                                        <p:cTn id="57" dur="500"/>
                                        <p:tgtEl>
                                          <p:spTgt spid="476198"/>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nodeType="clickEffect">
                                  <p:stCondLst>
                                    <p:cond delay="0"/>
                                  </p:stCondLst>
                                  <p:childTnLst>
                                    <p:set>
                                      <p:cBhvr>
                                        <p:cTn id="61" dur="1" fill="hold">
                                          <p:stCondLst>
                                            <p:cond delay="0"/>
                                          </p:stCondLst>
                                        </p:cTn>
                                        <p:tgtEl>
                                          <p:spTgt spid="476200"/>
                                        </p:tgtEl>
                                        <p:attrNameLst>
                                          <p:attrName>style.visibility</p:attrName>
                                        </p:attrNameLst>
                                      </p:cBhvr>
                                      <p:to>
                                        <p:strVal val="visible"/>
                                      </p:to>
                                    </p:set>
                                    <p:animEffect transition="in" filter="blinds(horizontal)">
                                      <p:cBhvr>
                                        <p:cTn id="62" dur="500"/>
                                        <p:tgtEl>
                                          <p:spTgt spid="476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6163" grpId="0" build="p"/>
      <p:bldP spid="476179" grpId="0" animBg="1"/>
      <p:bldP spid="476186" grpId="0" animBg="1"/>
      <p:bldP spid="476187" grpId="0" animBg="1"/>
      <p:bldP spid="476197" grpId="0" animBg="1"/>
      <p:bldP spid="476198"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9778" name="Rectangle 2"/>
          <p:cNvSpPr>
            <a:spLocks noGrp="1" noChangeArrowheads="1"/>
          </p:cNvSpPr>
          <p:nvPr>
            <p:ph type="title"/>
          </p:nvPr>
        </p:nvSpPr>
        <p:spPr/>
        <p:txBody>
          <a:bodyPr/>
          <a:lstStyle/>
          <a:p>
            <a:pPr algn="ctr"/>
            <a:r>
              <a:rPr lang="zh-CN" altLang="en-US" sz="3600" i="0" dirty="0">
                <a:latin typeface="黑体" pitchFamily="2" charset="-122"/>
                <a:ea typeface="黑体" pitchFamily="2" charset="-122"/>
              </a:rPr>
              <a:t>图像的缩小</a:t>
            </a:r>
          </a:p>
        </p:txBody>
      </p:sp>
      <p:sp>
        <p:nvSpPr>
          <p:cNvPr id="459779" name="Rectangle 3"/>
          <p:cNvSpPr>
            <a:spLocks noGrp="1" noChangeArrowheads="1"/>
          </p:cNvSpPr>
          <p:nvPr>
            <p:ph type="body" sz="half" idx="1"/>
          </p:nvPr>
        </p:nvSpPr>
        <p:spPr>
          <a:xfrm>
            <a:off x="683394" y="1844824"/>
            <a:ext cx="7499350" cy="1584325"/>
          </a:xfrm>
          <a:noFill/>
          <a:ln/>
          <a:extLst>
            <a:ext uri="{909E8E84-426E-40DD-AFC4-6F175D3DCCD1}">
              <a14:hiddenFill xmlns:a14="http://schemas.microsoft.com/office/drawing/2010/main">
                <a:solidFill>
                  <a:schemeClr val="bg1"/>
                </a:solidFill>
              </a14:hiddenFill>
            </a:ext>
          </a:extLst>
        </p:spPr>
        <p:txBody>
          <a:bodyPr/>
          <a:lstStyle/>
          <a:p>
            <a:pPr algn="just">
              <a:lnSpc>
                <a:spcPct val="120000"/>
              </a:lnSpc>
            </a:pPr>
            <a:r>
              <a:rPr lang="zh-CN" altLang="en-US" sz="2400" b="1">
                <a:ea typeface="华文细黑" pitchFamily="2" charset="-122"/>
              </a:rPr>
              <a:t>分为按比例缩小和不按比例缩小两种。</a:t>
            </a:r>
          </a:p>
          <a:p>
            <a:pPr algn="just">
              <a:lnSpc>
                <a:spcPct val="120000"/>
              </a:lnSpc>
            </a:pPr>
            <a:r>
              <a:rPr lang="zh-CN" altLang="en-US" sz="2400" b="1">
                <a:ea typeface="华文细黑" pitchFamily="2" charset="-122"/>
              </a:rPr>
              <a:t>图像缩小之后，因为承载的信息量小了，所以画布可相应缩小。</a:t>
            </a:r>
          </a:p>
        </p:txBody>
      </p:sp>
      <p:sp>
        <p:nvSpPr>
          <p:cNvPr id="459780" name="AutoShape 4"/>
          <p:cNvSpPr>
            <a:spLocks noChangeArrowheads="1"/>
          </p:cNvSpPr>
          <p:nvPr/>
        </p:nvSpPr>
        <p:spPr bwMode="auto">
          <a:xfrm>
            <a:off x="3563119" y="4508649"/>
            <a:ext cx="288925" cy="576263"/>
          </a:xfrm>
          <a:prstGeom prst="rightArrow">
            <a:avLst>
              <a:gd name="adj1" fmla="val 50000"/>
              <a:gd name="adj2" fmla="val 25000"/>
            </a:avLst>
          </a:prstGeom>
          <a:solidFill>
            <a:srgbClr val="66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9781" name="Text Box 5"/>
          <p:cNvSpPr txBox="1">
            <a:spLocks noChangeArrowheads="1"/>
          </p:cNvSpPr>
          <p:nvPr/>
        </p:nvSpPr>
        <p:spPr bwMode="auto">
          <a:xfrm>
            <a:off x="3923481" y="5734199"/>
            <a:ext cx="475297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b="1">
                <a:latin typeface="华文细黑" pitchFamily="2" charset="-122"/>
                <a:ea typeface="华文细黑" pitchFamily="2" charset="-122"/>
              </a:rPr>
              <a:t>(a) </a:t>
            </a:r>
            <a:r>
              <a:rPr lang="zh-CN" altLang="en-US" b="1">
                <a:latin typeface="华文细黑" pitchFamily="2" charset="-122"/>
                <a:ea typeface="华文细黑" pitchFamily="2" charset="-122"/>
              </a:rPr>
              <a:t>按比例缩小             </a:t>
            </a:r>
            <a:r>
              <a:rPr lang="en-US" altLang="zh-CN" b="1">
                <a:latin typeface="华文细黑" pitchFamily="2" charset="-122"/>
                <a:ea typeface="华文细黑" pitchFamily="2" charset="-122"/>
              </a:rPr>
              <a:t>(b) </a:t>
            </a:r>
            <a:r>
              <a:rPr lang="zh-CN" altLang="en-US" b="1">
                <a:latin typeface="华文细黑" pitchFamily="2" charset="-122"/>
                <a:ea typeface="华文细黑" pitchFamily="2" charset="-122"/>
              </a:rPr>
              <a:t>不按比例缩小</a:t>
            </a:r>
          </a:p>
        </p:txBody>
      </p:sp>
      <p:pic>
        <p:nvPicPr>
          <p:cNvPr id="459782" name="Picture 6" descr="IMAGE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38931" y="3789512"/>
            <a:ext cx="2879725" cy="2160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59783" name="Picture 7" descr="IMAGE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6356" y="4149874"/>
            <a:ext cx="1917700"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9784" name="Picture 8" descr="IMAGE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2844" y="3860949"/>
            <a:ext cx="1439862"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7355861"/>
      </p:ext>
    </p:extLst>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59779"/>
                                        </p:tgtEl>
                                        <p:attrNameLst>
                                          <p:attrName>style.visibility</p:attrName>
                                        </p:attrNameLst>
                                      </p:cBhvr>
                                      <p:to>
                                        <p:strVal val="visible"/>
                                      </p:to>
                                    </p:set>
                                    <p:anim calcmode="lin" valueType="num">
                                      <p:cBhvr additive="base">
                                        <p:cTn id="7" dur="500" fill="hold"/>
                                        <p:tgtEl>
                                          <p:spTgt spid="459779"/>
                                        </p:tgtEl>
                                        <p:attrNameLst>
                                          <p:attrName>ppt_x</p:attrName>
                                        </p:attrNameLst>
                                      </p:cBhvr>
                                      <p:tavLst>
                                        <p:tav tm="0">
                                          <p:val>
                                            <p:strVal val="0-#ppt_w/2"/>
                                          </p:val>
                                        </p:tav>
                                        <p:tav tm="100000">
                                          <p:val>
                                            <p:strVal val="#ppt_x"/>
                                          </p:val>
                                        </p:tav>
                                      </p:tavLst>
                                    </p:anim>
                                    <p:anim calcmode="lin" valueType="num">
                                      <p:cBhvr additive="base">
                                        <p:cTn id="8" dur="500" fill="hold"/>
                                        <p:tgtEl>
                                          <p:spTgt spid="45977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nodeType="clickEffect">
                                  <p:stCondLst>
                                    <p:cond delay="0"/>
                                  </p:stCondLst>
                                  <p:childTnLst>
                                    <p:set>
                                      <p:cBhvr>
                                        <p:cTn id="12" dur="1" fill="hold">
                                          <p:stCondLst>
                                            <p:cond delay="0"/>
                                          </p:stCondLst>
                                        </p:cTn>
                                        <p:tgtEl>
                                          <p:spTgt spid="459782"/>
                                        </p:tgtEl>
                                        <p:attrNameLst>
                                          <p:attrName>style.visibility</p:attrName>
                                        </p:attrNameLst>
                                      </p:cBhvr>
                                      <p:to>
                                        <p:strVal val="visible"/>
                                      </p:to>
                                    </p:set>
                                    <p:animEffect transition="in" filter="box(in)">
                                      <p:cBhvr>
                                        <p:cTn id="13" dur="500"/>
                                        <p:tgtEl>
                                          <p:spTgt spid="45978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459780"/>
                                        </p:tgtEl>
                                        <p:attrNameLst>
                                          <p:attrName>style.visibility</p:attrName>
                                        </p:attrNameLst>
                                      </p:cBhvr>
                                      <p:to>
                                        <p:strVal val="visible"/>
                                      </p:to>
                                    </p:set>
                                    <p:animEffect transition="in" filter="box(in)">
                                      <p:cBhvr>
                                        <p:cTn id="18" dur="500"/>
                                        <p:tgtEl>
                                          <p:spTgt spid="45978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0" presetClass="entr" presetSubtype="0" fill="hold" grpId="0" nodeType="clickEffect">
                                  <p:stCondLst>
                                    <p:cond delay="0"/>
                                  </p:stCondLst>
                                  <p:childTnLst>
                                    <p:set>
                                      <p:cBhvr>
                                        <p:cTn id="22" dur="1" fill="hold">
                                          <p:stCondLst>
                                            <p:cond delay="0"/>
                                          </p:stCondLst>
                                        </p:cTn>
                                        <p:tgtEl>
                                          <p:spTgt spid="459781"/>
                                        </p:tgtEl>
                                        <p:attrNameLst>
                                          <p:attrName>style.visibility</p:attrName>
                                        </p:attrNameLst>
                                      </p:cBhvr>
                                      <p:to>
                                        <p:strVal val="visible"/>
                                      </p:to>
                                    </p:set>
                                    <p:animEffect transition="in" filter="wedge">
                                      <p:cBhvr>
                                        <p:cTn id="23" dur="2000"/>
                                        <p:tgtEl>
                                          <p:spTgt spid="459781"/>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4" presetClass="entr" presetSubtype="16" fill="hold" nodeType="clickEffect">
                                  <p:stCondLst>
                                    <p:cond delay="0"/>
                                  </p:stCondLst>
                                  <p:childTnLst>
                                    <p:set>
                                      <p:cBhvr>
                                        <p:cTn id="27" dur="1" fill="hold">
                                          <p:stCondLst>
                                            <p:cond delay="0"/>
                                          </p:stCondLst>
                                        </p:cTn>
                                        <p:tgtEl>
                                          <p:spTgt spid="459783"/>
                                        </p:tgtEl>
                                        <p:attrNameLst>
                                          <p:attrName>style.visibility</p:attrName>
                                        </p:attrNameLst>
                                      </p:cBhvr>
                                      <p:to>
                                        <p:strVal val="visible"/>
                                      </p:to>
                                    </p:set>
                                    <p:animEffect transition="in" filter="box(in)">
                                      <p:cBhvr>
                                        <p:cTn id="28" dur="500"/>
                                        <p:tgtEl>
                                          <p:spTgt spid="459783"/>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4" presetClass="entr" presetSubtype="16" fill="hold" nodeType="clickEffect">
                                  <p:stCondLst>
                                    <p:cond delay="0"/>
                                  </p:stCondLst>
                                  <p:childTnLst>
                                    <p:set>
                                      <p:cBhvr>
                                        <p:cTn id="32" dur="1" fill="hold">
                                          <p:stCondLst>
                                            <p:cond delay="0"/>
                                          </p:stCondLst>
                                        </p:cTn>
                                        <p:tgtEl>
                                          <p:spTgt spid="459784"/>
                                        </p:tgtEl>
                                        <p:attrNameLst>
                                          <p:attrName>style.visibility</p:attrName>
                                        </p:attrNameLst>
                                      </p:cBhvr>
                                      <p:to>
                                        <p:strVal val="visible"/>
                                      </p:to>
                                    </p:set>
                                    <p:animEffect transition="in" filter="box(in)">
                                      <p:cBhvr>
                                        <p:cTn id="33" dur="500"/>
                                        <p:tgtEl>
                                          <p:spTgt spid="4597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9779" grpId="0" animBg="1"/>
      <p:bldP spid="459780" grpId="0" animBg="1"/>
      <p:bldP spid="459781" grpId="0"/>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02" name="Rectangle 2"/>
          <p:cNvSpPr>
            <a:spLocks noGrp="1" noChangeArrowheads="1"/>
          </p:cNvSpPr>
          <p:nvPr>
            <p:ph type="title"/>
          </p:nvPr>
        </p:nvSpPr>
        <p:spPr>
          <a:xfrm>
            <a:off x="539552" y="260350"/>
            <a:ext cx="8209161" cy="1368425"/>
          </a:xfrm>
        </p:spPr>
        <p:txBody>
          <a:bodyPr/>
          <a:lstStyle/>
          <a:p>
            <a:pPr algn="ctr"/>
            <a:r>
              <a:rPr lang="zh-CN" altLang="en-US" sz="3600" i="0" dirty="0">
                <a:latin typeface="黑体" pitchFamily="2" charset="-122"/>
                <a:ea typeface="黑体" pitchFamily="2" charset="-122"/>
              </a:rPr>
              <a:t>图像缩小</a:t>
            </a:r>
            <a:br>
              <a:rPr lang="zh-CN" altLang="en-US" sz="3600" i="0" dirty="0">
                <a:latin typeface="黑体" pitchFamily="2" charset="-122"/>
                <a:ea typeface="黑体" pitchFamily="2" charset="-122"/>
              </a:rPr>
            </a:br>
            <a:r>
              <a:rPr lang="zh-CN" altLang="en-US" sz="3600" i="0" dirty="0">
                <a:latin typeface="黑体" pitchFamily="2" charset="-122"/>
                <a:ea typeface="黑体" pitchFamily="2" charset="-122"/>
              </a:rPr>
              <a:t>            </a:t>
            </a:r>
            <a:r>
              <a:rPr lang="en-US" altLang="zh-CN" sz="3600" i="0" dirty="0">
                <a:latin typeface="Times New Roman"/>
                <a:ea typeface="黑体" pitchFamily="2" charset="-122"/>
              </a:rPr>
              <a:t>——</a:t>
            </a:r>
            <a:r>
              <a:rPr lang="en-US" altLang="zh-CN" sz="3600" i="0" dirty="0">
                <a:latin typeface="黑体" pitchFamily="2" charset="-122"/>
                <a:ea typeface="黑体" pitchFamily="2" charset="-122"/>
              </a:rPr>
              <a:t> </a:t>
            </a:r>
            <a:r>
              <a:rPr lang="zh-CN" altLang="en-US" sz="3200" i="0" dirty="0">
                <a:latin typeface="黑体" pitchFamily="2" charset="-122"/>
                <a:ea typeface="黑体" pitchFamily="2" charset="-122"/>
              </a:rPr>
              <a:t>实现思路</a:t>
            </a:r>
          </a:p>
        </p:txBody>
      </p:sp>
      <p:sp>
        <p:nvSpPr>
          <p:cNvPr id="460803" name="Rectangle 3"/>
          <p:cNvSpPr>
            <a:spLocks noGrp="1" noChangeArrowheads="1"/>
          </p:cNvSpPr>
          <p:nvPr>
            <p:ph type="body" idx="1"/>
          </p:nvPr>
        </p:nvSpPr>
        <p:spPr>
          <a:xfrm>
            <a:off x="684213" y="1844824"/>
            <a:ext cx="7920037" cy="2520950"/>
          </a:xfrm>
          <a:noFill/>
          <a:ln/>
          <a:extLst>
            <a:ext uri="{909E8E84-426E-40DD-AFC4-6F175D3DCCD1}">
              <a14:hiddenFill xmlns:a14="http://schemas.microsoft.com/office/drawing/2010/main">
                <a:solidFill>
                  <a:schemeClr val="bg1"/>
                </a:solidFill>
              </a14:hiddenFill>
            </a:ext>
          </a:extLst>
        </p:spPr>
        <p:txBody>
          <a:bodyPr/>
          <a:lstStyle/>
          <a:p>
            <a:pPr algn="just">
              <a:lnSpc>
                <a:spcPct val="120000"/>
              </a:lnSpc>
            </a:pPr>
            <a:r>
              <a:rPr lang="zh-CN" altLang="en-US" sz="2800" b="1">
                <a:latin typeface="华文细黑" pitchFamily="2" charset="-122"/>
                <a:ea typeface="华文细黑" pitchFamily="2" charset="-122"/>
              </a:rPr>
              <a:t>图像缩小实际上就是对原有的多个数据进行挑选或处理，获得期望缩小尺寸的数据，并且尽量保持原有的特征不丢失。</a:t>
            </a:r>
          </a:p>
          <a:p>
            <a:pPr algn="just">
              <a:lnSpc>
                <a:spcPct val="120000"/>
              </a:lnSpc>
            </a:pPr>
            <a:r>
              <a:rPr lang="zh-CN" altLang="en-US" sz="2800" b="1">
                <a:latin typeface="华文细黑" pitchFamily="2" charset="-122"/>
                <a:ea typeface="华文细黑" pitchFamily="2" charset="-122"/>
              </a:rPr>
              <a:t>最简单的方法就是等间隔地选取数据。 </a:t>
            </a:r>
          </a:p>
        </p:txBody>
      </p:sp>
      <p:graphicFrame>
        <p:nvGraphicFramePr>
          <p:cNvPr id="460893" name="Group 93"/>
          <p:cNvGraphicFramePr>
            <a:graphicFrameLocks noGrp="1"/>
          </p:cNvGraphicFramePr>
          <p:nvPr>
            <p:extLst>
              <p:ext uri="{D42A27DB-BD31-4B8C-83A1-F6EECF244321}">
                <p14:modId xmlns:p14="http://schemas.microsoft.com/office/powerpoint/2010/main" val="946516820"/>
              </p:ext>
            </p:extLst>
          </p:nvPr>
        </p:nvGraphicFramePr>
        <p:xfrm>
          <a:off x="1835150" y="4292749"/>
          <a:ext cx="2041525" cy="2011680"/>
        </p:xfrm>
        <a:graphic>
          <a:graphicData uri="http://schemas.openxmlformats.org/drawingml/2006/table">
            <a:tbl>
              <a:tblPr/>
              <a:tblGrid>
                <a:gridCol w="327025">
                  <a:extLst>
                    <a:ext uri="{9D8B030D-6E8A-4147-A177-3AD203B41FA5}">
                      <a16:colId xmlns:a16="http://schemas.microsoft.com/office/drawing/2014/main" xmlns="" val="20000"/>
                    </a:ext>
                  </a:extLst>
                </a:gridCol>
                <a:gridCol w="342900">
                  <a:extLst>
                    <a:ext uri="{9D8B030D-6E8A-4147-A177-3AD203B41FA5}">
                      <a16:colId xmlns:a16="http://schemas.microsoft.com/office/drawing/2014/main" xmlns="" val="20001"/>
                    </a:ext>
                  </a:extLst>
                </a:gridCol>
                <a:gridCol w="342900">
                  <a:extLst>
                    <a:ext uri="{9D8B030D-6E8A-4147-A177-3AD203B41FA5}">
                      <a16:colId xmlns:a16="http://schemas.microsoft.com/office/drawing/2014/main" xmlns="" val="20002"/>
                    </a:ext>
                  </a:extLst>
                </a:gridCol>
                <a:gridCol w="342900">
                  <a:extLst>
                    <a:ext uri="{9D8B030D-6E8A-4147-A177-3AD203B41FA5}">
                      <a16:colId xmlns:a16="http://schemas.microsoft.com/office/drawing/2014/main" xmlns="" val="20003"/>
                    </a:ext>
                  </a:extLst>
                </a:gridCol>
                <a:gridCol w="342900">
                  <a:extLst>
                    <a:ext uri="{9D8B030D-6E8A-4147-A177-3AD203B41FA5}">
                      <a16:colId xmlns:a16="http://schemas.microsoft.com/office/drawing/2014/main" xmlns="" val="20004"/>
                    </a:ext>
                  </a:extLst>
                </a:gridCol>
                <a:gridCol w="342900">
                  <a:extLst>
                    <a:ext uri="{9D8B030D-6E8A-4147-A177-3AD203B41FA5}">
                      <a16:colId xmlns:a16="http://schemas.microsoft.com/office/drawing/2014/main" xmlns="" val="20005"/>
                    </a:ext>
                  </a:extLst>
                </a:gridCol>
              </a:tblGrid>
              <a:tr h="314325">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600" b="0" i="0" u="none" strike="noStrike" cap="none" normalizeH="0" baseline="0">
                        <a:ln>
                          <a:noFill/>
                        </a:ln>
                        <a:solidFill>
                          <a:schemeClr val="tx1"/>
                        </a:solidFill>
                        <a:effectLst/>
                        <a:latin typeface="宋体" charset="-122"/>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8080"/>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6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8080"/>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6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8080"/>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6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8080"/>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6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8080"/>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6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8080"/>
                    </a:solidFill>
                  </a:tcPr>
                </a:tc>
                <a:extLst>
                  <a:ext uri="{0D108BD9-81ED-4DB2-BD59-A6C34878D82A}">
                    <a16:rowId xmlns:a16="http://schemas.microsoft.com/office/drawing/2014/main" xmlns="" val="10000"/>
                  </a:ext>
                </a:extLst>
              </a:tr>
              <a:tr h="288925">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600" b="0" i="0" u="none" strike="noStrike" cap="none" normalizeH="0" baseline="0">
                        <a:ln>
                          <a:noFill/>
                        </a:ln>
                        <a:solidFill>
                          <a:schemeClr val="tx1"/>
                        </a:solidFill>
                        <a:effectLst/>
                        <a:latin typeface="宋体" charset="-122"/>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8080"/>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6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800080"/>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6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8080"/>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6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800080"/>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6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8080"/>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6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800080"/>
                    </a:solidFill>
                  </a:tcPr>
                </a:tc>
                <a:extLst>
                  <a:ext uri="{0D108BD9-81ED-4DB2-BD59-A6C34878D82A}">
                    <a16:rowId xmlns:a16="http://schemas.microsoft.com/office/drawing/2014/main" xmlns="" val="10001"/>
                  </a:ext>
                </a:extLst>
              </a:tr>
              <a:tr h="293688">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600" b="0" i="0" u="none" strike="noStrike" cap="none" normalizeH="0" baseline="0">
                        <a:ln>
                          <a:noFill/>
                        </a:ln>
                        <a:solidFill>
                          <a:schemeClr val="tx1"/>
                        </a:solidFill>
                        <a:effectLst/>
                        <a:latin typeface="宋体" charset="-122"/>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8080"/>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6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8080"/>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6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8080"/>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6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8080"/>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6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8080"/>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6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8080"/>
                    </a:solidFill>
                  </a:tcPr>
                </a:tc>
                <a:extLst>
                  <a:ext uri="{0D108BD9-81ED-4DB2-BD59-A6C34878D82A}">
                    <a16:rowId xmlns:a16="http://schemas.microsoft.com/office/drawing/2014/main" xmlns="" val="10002"/>
                  </a:ext>
                </a:extLst>
              </a:tr>
              <a:tr h="317500">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600" b="0" i="0" u="none" strike="noStrike" cap="none" normalizeH="0" baseline="0">
                        <a:ln>
                          <a:noFill/>
                        </a:ln>
                        <a:solidFill>
                          <a:schemeClr val="tx1"/>
                        </a:solidFill>
                        <a:effectLst/>
                        <a:latin typeface="宋体" charset="-122"/>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8080"/>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6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800080"/>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6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8080"/>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6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800080"/>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6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8080"/>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6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800080"/>
                    </a:solidFill>
                  </a:tcPr>
                </a:tc>
                <a:extLst>
                  <a:ext uri="{0D108BD9-81ED-4DB2-BD59-A6C34878D82A}">
                    <a16:rowId xmlns:a16="http://schemas.microsoft.com/office/drawing/2014/main" xmlns="" val="10003"/>
                  </a:ext>
                </a:extLst>
              </a:tr>
              <a:tr h="288925">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600" b="0" i="0" u="none" strike="noStrike" cap="none" normalizeH="0" baseline="0">
                        <a:ln>
                          <a:noFill/>
                        </a:ln>
                        <a:solidFill>
                          <a:schemeClr val="tx1"/>
                        </a:solidFill>
                        <a:effectLst/>
                        <a:latin typeface="宋体" charset="-122"/>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8080"/>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6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8080"/>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6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8080"/>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6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8080"/>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6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8080"/>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6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8080"/>
                    </a:solidFill>
                  </a:tcPr>
                </a:tc>
                <a:extLst>
                  <a:ext uri="{0D108BD9-81ED-4DB2-BD59-A6C34878D82A}">
                    <a16:rowId xmlns:a16="http://schemas.microsoft.com/office/drawing/2014/main" xmlns="" val="10004"/>
                  </a:ext>
                </a:extLst>
              </a:tr>
              <a:tr h="293688">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600" b="0" i="0" u="none" strike="noStrike" cap="none" normalizeH="0" baseline="0">
                        <a:ln>
                          <a:noFill/>
                        </a:ln>
                        <a:solidFill>
                          <a:schemeClr val="tx1"/>
                        </a:solidFill>
                        <a:effectLst/>
                        <a:latin typeface="宋体" charset="-122"/>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008080"/>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6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800080"/>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6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008080"/>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6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800080"/>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6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008080"/>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6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800080"/>
                    </a:solidFill>
                  </a:tcPr>
                </a:tc>
                <a:extLst>
                  <a:ext uri="{0D108BD9-81ED-4DB2-BD59-A6C34878D82A}">
                    <a16:rowId xmlns:a16="http://schemas.microsoft.com/office/drawing/2014/main" xmlns="" val="10005"/>
                  </a:ext>
                </a:extLst>
              </a:tr>
            </a:tbl>
          </a:graphicData>
        </a:graphic>
      </p:graphicFrame>
      <p:sp>
        <p:nvSpPr>
          <p:cNvPr id="460855" name="AutoShape 55"/>
          <p:cNvSpPr>
            <a:spLocks noChangeArrowheads="1"/>
          </p:cNvSpPr>
          <p:nvPr/>
        </p:nvSpPr>
        <p:spPr bwMode="auto">
          <a:xfrm>
            <a:off x="4500563" y="5229374"/>
            <a:ext cx="396875" cy="381000"/>
          </a:xfrm>
          <a:prstGeom prst="rightArrow">
            <a:avLst>
              <a:gd name="adj1" fmla="val 50000"/>
              <a:gd name="adj2" fmla="val 26042"/>
            </a:avLst>
          </a:prstGeom>
          <a:solidFill>
            <a:srgbClr val="3333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60878" name="Group 78"/>
          <p:cNvGraphicFramePr>
            <a:graphicFrameLocks noGrp="1"/>
          </p:cNvGraphicFramePr>
          <p:nvPr>
            <p:extLst>
              <p:ext uri="{D42A27DB-BD31-4B8C-83A1-F6EECF244321}">
                <p14:modId xmlns:p14="http://schemas.microsoft.com/office/powerpoint/2010/main" val="3392950556"/>
              </p:ext>
            </p:extLst>
          </p:nvPr>
        </p:nvGraphicFramePr>
        <p:xfrm>
          <a:off x="5364163" y="4869012"/>
          <a:ext cx="990600" cy="1097280"/>
        </p:xfrm>
        <a:graphic>
          <a:graphicData uri="http://schemas.openxmlformats.org/drawingml/2006/table">
            <a:tbl>
              <a:tblPr/>
              <a:tblGrid>
                <a:gridCol w="301625">
                  <a:extLst>
                    <a:ext uri="{9D8B030D-6E8A-4147-A177-3AD203B41FA5}">
                      <a16:colId xmlns:a16="http://schemas.microsoft.com/office/drawing/2014/main" xmlns="" val="20000"/>
                    </a:ext>
                  </a:extLst>
                </a:gridCol>
                <a:gridCol w="358775">
                  <a:extLst>
                    <a:ext uri="{9D8B030D-6E8A-4147-A177-3AD203B41FA5}">
                      <a16:colId xmlns:a16="http://schemas.microsoft.com/office/drawing/2014/main" xmlns="" val="20001"/>
                    </a:ext>
                  </a:extLst>
                </a:gridCol>
                <a:gridCol w="330200">
                  <a:extLst>
                    <a:ext uri="{9D8B030D-6E8A-4147-A177-3AD203B41FA5}">
                      <a16:colId xmlns:a16="http://schemas.microsoft.com/office/drawing/2014/main" xmlns="" val="20002"/>
                    </a:ext>
                  </a:extLst>
                </a:gridCol>
              </a:tblGrid>
              <a:tr h="355600">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800" b="0" i="0" u="none" strike="noStrike" cap="none" normalizeH="0" baseline="0">
                        <a:ln>
                          <a:noFill/>
                        </a:ln>
                        <a:solidFill>
                          <a:schemeClr val="tx1"/>
                        </a:solidFill>
                        <a:effectLst/>
                        <a:latin typeface="宋体" charset="-122"/>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800080"/>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8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800080"/>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8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800080"/>
                    </a:solidFill>
                  </a:tcPr>
                </a:tc>
                <a:extLst>
                  <a:ext uri="{0D108BD9-81ED-4DB2-BD59-A6C34878D82A}">
                    <a16:rowId xmlns:a16="http://schemas.microsoft.com/office/drawing/2014/main" xmlns="" val="10000"/>
                  </a:ext>
                </a:extLst>
              </a:tr>
              <a:tr h="355600">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800" b="0" i="0" u="none" strike="noStrike" cap="none" normalizeH="0" baseline="0">
                        <a:ln>
                          <a:noFill/>
                        </a:ln>
                        <a:solidFill>
                          <a:schemeClr val="tx1"/>
                        </a:solidFill>
                        <a:effectLst/>
                        <a:latin typeface="宋体" charset="-122"/>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800080"/>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8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800080"/>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8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800080"/>
                    </a:solidFill>
                  </a:tcPr>
                </a:tc>
                <a:extLst>
                  <a:ext uri="{0D108BD9-81ED-4DB2-BD59-A6C34878D82A}">
                    <a16:rowId xmlns:a16="http://schemas.microsoft.com/office/drawing/2014/main" xmlns="" val="10001"/>
                  </a:ext>
                </a:extLst>
              </a:tr>
              <a:tr h="355600">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800" b="0" i="0" u="none" strike="noStrike" cap="none" normalizeH="0" baseline="0">
                        <a:ln>
                          <a:noFill/>
                        </a:ln>
                        <a:solidFill>
                          <a:schemeClr val="tx1"/>
                        </a:solidFill>
                        <a:effectLst/>
                        <a:latin typeface="宋体" charset="-122"/>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800080"/>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8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800080"/>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8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800080"/>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1520734057"/>
      </p:ext>
    </p:extLst>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60803">
                                            <p:txEl>
                                              <p:pRg st="0" end="0"/>
                                            </p:txEl>
                                          </p:spTgt>
                                        </p:tgtEl>
                                        <p:attrNameLst>
                                          <p:attrName>style.visibility</p:attrName>
                                        </p:attrNameLst>
                                      </p:cBhvr>
                                      <p:to>
                                        <p:strVal val="visible"/>
                                      </p:to>
                                    </p:set>
                                    <p:anim calcmode="lin" valueType="num">
                                      <p:cBhvr additive="base">
                                        <p:cTn id="7" dur="500" fill="hold"/>
                                        <p:tgtEl>
                                          <p:spTgt spid="46080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6080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460803">
                                            <p:txEl>
                                              <p:pRg st="1" end="1"/>
                                            </p:txEl>
                                          </p:spTgt>
                                        </p:tgtEl>
                                        <p:attrNameLst>
                                          <p:attrName>style.visibility</p:attrName>
                                        </p:attrNameLst>
                                      </p:cBhvr>
                                      <p:to>
                                        <p:strVal val="visible"/>
                                      </p:to>
                                    </p:set>
                                    <p:anim calcmode="lin" valueType="num">
                                      <p:cBhvr additive="base">
                                        <p:cTn id="13" dur="500" fill="hold"/>
                                        <p:tgtEl>
                                          <p:spTgt spid="46080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6080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460893"/>
                                        </p:tgtEl>
                                        <p:attrNameLst>
                                          <p:attrName>style.visibility</p:attrName>
                                        </p:attrNameLst>
                                      </p:cBhvr>
                                      <p:to>
                                        <p:strVal val="visible"/>
                                      </p:to>
                                    </p:set>
                                    <p:anim calcmode="lin" valueType="num">
                                      <p:cBhvr additive="base">
                                        <p:cTn id="19" dur="500" fill="hold"/>
                                        <p:tgtEl>
                                          <p:spTgt spid="460893"/>
                                        </p:tgtEl>
                                        <p:attrNameLst>
                                          <p:attrName>ppt_x</p:attrName>
                                        </p:attrNameLst>
                                      </p:cBhvr>
                                      <p:tavLst>
                                        <p:tav tm="0">
                                          <p:val>
                                            <p:strVal val="0-#ppt_w/2"/>
                                          </p:val>
                                        </p:tav>
                                        <p:tav tm="100000">
                                          <p:val>
                                            <p:strVal val="#ppt_x"/>
                                          </p:val>
                                        </p:tav>
                                      </p:tavLst>
                                    </p:anim>
                                    <p:anim calcmode="lin" valueType="num">
                                      <p:cBhvr additive="base">
                                        <p:cTn id="20" dur="500" fill="hold"/>
                                        <p:tgtEl>
                                          <p:spTgt spid="460893"/>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60855"/>
                                        </p:tgtEl>
                                        <p:attrNameLst>
                                          <p:attrName>style.visibility</p:attrName>
                                        </p:attrNameLst>
                                      </p:cBhvr>
                                      <p:to>
                                        <p:strVal val="visible"/>
                                      </p:to>
                                    </p:set>
                                    <p:anim calcmode="lin" valueType="num">
                                      <p:cBhvr additive="base">
                                        <p:cTn id="25" dur="500" fill="hold"/>
                                        <p:tgtEl>
                                          <p:spTgt spid="460855"/>
                                        </p:tgtEl>
                                        <p:attrNameLst>
                                          <p:attrName>ppt_x</p:attrName>
                                        </p:attrNameLst>
                                      </p:cBhvr>
                                      <p:tavLst>
                                        <p:tav tm="0">
                                          <p:val>
                                            <p:strVal val="0-#ppt_w/2"/>
                                          </p:val>
                                        </p:tav>
                                        <p:tav tm="100000">
                                          <p:val>
                                            <p:strVal val="#ppt_x"/>
                                          </p:val>
                                        </p:tav>
                                      </p:tavLst>
                                    </p:anim>
                                    <p:anim calcmode="lin" valueType="num">
                                      <p:cBhvr additive="base">
                                        <p:cTn id="26" dur="500" fill="hold"/>
                                        <p:tgtEl>
                                          <p:spTgt spid="460855"/>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460878"/>
                                        </p:tgtEl>
                                        <p:attrNameLst>
                                          <p:attrName>style.visibility</p:attrName>
                                        </p:attrNameLst>
                                      </p:cBhvr>
                                      <p:to>
                                        <p:strVal val="visible"/>
                                      </p:to>
                                    </p:set>
                                    <p:anim calcmode="lin" valueType="num">
                                      <p:cBhvr additive="base">
                                        <p:cTn id="31" dur="500" fill="hold"/>
                                        <p:tgtEl>
                                          <p:spTgt spid="460878"/>
                                        </p:tgtEl>
                                        <p:attrNameLst>
                                          <p:attrName>ppt_x</p:attrName>
                                        </p:attrNameLst>
                                      </p:cBhvr>
                                      <p:tavLst>
                                        <p:tav tm="0">
                                          <p:val>
                                            <p:strVal val="0-#ppt_w/2"/>
                                          </p:val>
                                        </p:tav>
                                        <p:tav tm="100000">
                                          <p:val>
                                            <p:strVal val="#ppt_x"/>
                                          </p:val>
                                        </p:tav>
                                      </p:tavLst>
                                    </p:anim>
                                    <p:anim calcmode="lin" valueType="num">
                                      <p:cBhvr additive="base">
                                        <p:cTn id="32" dur="500" fill="hold"/>
                                        <p:tgtEl>
                                          <p:spTgt spid="4608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55"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1826" name="Rectangle 2"/>
          <p:cNvSpPr>
            <a:spLocks noGrp="1" noChangeArrowheads="1"/>
          </p:cNvSpPr>
          <p:nvPr>
            <p:ph type="title"/>
          </p:nvPr>
        </p:nvSpPr>
        <p:spPr>
          <a:xfrm>
            <a:off x="827088" y="260350"/>
            <a:ext cx="6788150" cy="1042988"/>
          </a:xfrm>
        </p:spPr>
        <p:txBody>
          <a:bodyPr/>
          <a:lstStyle/>
          <a:p>
            <a:pPr algn="ctr"/>
            <a:r>
              <a:rPr lang="zh-CN" altLang="en-US" sz="3600" i="0" dirty="0">
                <a:latin typeface="黑体" pitchFamily="2" charset="-122"/>
                <a:ea typeface="黑体" pitchFamily="2" charset="-122"/>
              </a:rPr>
              <a:t>图像缩小</a:t>
            </a:r>
            <a:br>
              <a:rPr lang="zh-CN" altLang="en-US" sz="3600" i="0" dirty="0">
                <a:latin typeface="黑体" pitchFamily="2" charset="-122"/>
                <a:ea typeface="黑体" pitchFamily="2" charset="-122"/>
              </a:rPr>
            </a:br>
            <a:r>
              <a:rPr lang="zh-CN" altLang="en-US" sz="3200" i="0" dirty="0">
                <a:latin typeface="黑体" pitchFamily="2" charset="-122"/>
                <a:ea typeface="黑体" pitchFamily="2" charset="-122"/>
              </a:rPr>
              <a:t>              </a:t>
            </a:r>
            <a:r>
              <a:rPr lang="en-US" altLang="zh-CN" sz="3200" i="0" dirty="0">
                <a:latin typeface="Times New Roman"/>
                <a:ea typeface="黑体" pitchFamily="2" charset="-122"/>
              </a:rPr>
              <a:t>——</a:t>
            </a:r>
            <a:r>
              <a:rPr lang="en-US" altLang="zh-CN" sz="3200" i="0" dirty="0">
                <a:latin typeface="黑体" pitchFamily="2" charset="-122"/>
                <a:ea typeface="黑体" pitchFamily="2" charset="-122"/>
              </a:rPr>
              <a:t> </a:t>
            </a:r>
            <a:r>
              <a:rPr lang="zh-CN" altLang="en-US" sz="3200" i="0" dirty="0">
                <a:latin typeface="黑体" pitchFamily="2" charset="-122"/>
                <a:ea typeface="黑体" pitchFamily="2" charset="-122"/>
              </a:rPr>
              <a:t>实现方法</a:t>
            </a:r>
          </a:p>
        </p:txBody>
      </p:sp>
      <p:sp>
        <p:nvSpPr>
          <p:cNvPr id="461827" name="Rectangle 3"/>
          <p:cNvSpPr>
            <a:spLocks noGrp="1" noChangeArrowheads="1"/>
          </p:cNvSpPr>
          <p:nvPr>
            <p:ph type="body" idx="1"/>
          </p:nvPr>
        </p:nvSpPr>
        <p:spPr>
          <a:xfrm>
            <a:off x="684213" y="2060575"/>
            <a:ext cx="7615237" cy="3960813"/>
          </a:xfrm>
          <a:noFill/>
          <a:ln/>
          <a:extLst>
            <a:ext uri="{909E8E84-426E-40DD-AFC4-6F175D3DCCD1}">
              <a14:hiddenFill xmlns:a14="http://schemas.microsoft.com/office/drawing/2010/main">
                <a:solidFill>
                  <a:schemeClr val="bg1"/>
                </a:solidFill>
              </a14:hiddenFill>
            </a:ext>
          </a:extLst>
        </p:spPr>
        <p:txBody>
          <a:bodyPr/>
          <a:lstStyle/>
          <a:p>
            <a:pPr algn="just">
              <a:lnSpc>
                <a:spcPct val="140000"/>
              </a:lnSpc>
            </a:pPr>
            <a:r>
              <a:rPr lang="zh-CN" altLang="en-US" sz="2400">
                <a:latin typeface="华文细黑" pitchFamily="2" charset="-122"/>
                <a:ea typeface="华文细黑" pitchFamily="2" charset="-122"/>
              </a:rPr>
              <a:t>设原图像大小为</a:t>
            </a:r>
            <a:r>
              <a:rPr lang="en-US" altLang="zh-CN" sz="2400">
                <a:latin typeface="华文细黑" pitchFamily="2" charset="-122"/>
                <a:ea typeface="华文细黑" pitchFamily="2" charset="-122"/>
              </a:rPr>
              <a:t>M*N</a:t>
            </a:r>
            <a:r>
              <a:rPr lang="zh-CN" altLang="en-US" sz="2400">
                <a:latin typeface="华文细黑" pitchFamily="2" charset="-122"/>
                <a:ea typeface="华文细黑" pitchFamily="2" charset="-122"/>
              </a:rPr>
              <a:t>，缩小为</a:t>
            </a:r>
            <a:r>
              <a:rPr lang="en-US" altLang="zh-CN" sz="2400">
                <a:latin typeface="华文细黑" pitchFamily="2" charset="-122"/>
                <a:ea typeface="华文细黑" pitchFamily="2" charset="-122"/>
              </a:rPr>
              <a:t>k</a:t>
            </a:r>
            <a:r>
              <a:rPr lang="en-US" altLang="zh-CN" sz="1600">
                <a:latin typeface="华文细黑" pitchFamily="2" charset="-122"/>
                <a:ea typeface="华文细黑" pitchFamily="2" charset="-122"/>
              </a:rPr>
              <a:t>1</a:t>
            </a:r>
            <a:r>
              <a:rPr lang="en-US" altLang="zh-CN" sz="2400">
                <a:latin typeface="华文细黑" pitchFamily="2" charset="-122"/>
                <a:ea typeface="华文细黑" pitchFamily="2" charset="-122"/>
              </a:rPr>
              <a:t>M*k</a:t>
            </a:r>
            <a:r>
              <a:rPr lang="en-US" altLang="zh-CN" sz="1600">
                <a:latin typeface="华文细黑" pitchFamily="2" charset="-122"/>
                <a:ea typeface="华文细黑" pitchFamily="2" charset="-122"/>
              </a:rPr>
              <a:t>2</a:t>
            </a:r>
            <a:r>
              <a:rPr lang="en-US" altLang="zh-CN" sz="2400">
                <a:latin typeface="华文细黑" pitchFamily="2" charset="-122"/>
                <a:ea typeface="华文细黑" pitchFamily="2" charset="-122"/>
              </a:rPr>
              <a:t>N</a:t>
            </a:r>
            <a:r>
              <a:rPr lang="zh-CN" altLang="en-US" sz="2400">
                <a:latin typeface="华文细黑" pitchFamily="2" charset="-122"/>
                <a:ea typeface="华文细黑" pitchFamily="2" charset="-122"/>
              </a:rPr>
              <a:t>，</a:t>
            </a:r>
          </a:p>
          <a:p>
            <a:pPr algn="just">
              <a:lnSpc>
                <a:spcPct val="140000"/>
              </a:lnSpc>
              <a:buFont typeface="Wingdings" pitchFamily="2" charset="2"/>
              <a:buNone/>
            </a:pPr>
            <a:r>
              <a:rPr lang="zh-CN" altLang="en-US" sz="2400">
                <a:latin typeface="华文细黑" pitchFamily="2" charset="-122"/>
                <a:ea typeface="华文细黑" pitchFamily="2" charset="-122"/>
              </a:rPr>
              <a:t> （</a:t>
            </a:r>
            <a:r>
              <a:rPr lang="en-US" altLang="zh-CN" sz="2400">
                <a:latin typeface="华文细黑" pitchFamily="2" charset="-122"/>
                <a:ea typeface="华文细黑" pitchFamily="2" charset="-122"/>
              </a:rPr>
              <a:t>k</a:t>
            </a:r>
            <a:r>
              <a:rPr lang="en-US" altLang="zh-CN" sz="1600">
                <a:latin typeface="华文细黑" pitchFamily="2" charset="-122"/>
                <a:ea typeface="华文细黑" pitchFamily="2" charset="-122"/>
              </a:rPr>
              <a:t>1</a:t>
            </a:r>
            <a:r>
              <a:rPr lang="en-US" altLang="zh-CN" sz="2400">
                <a:latin typeface="华文细黑" pitchFamily="2" charset="-122"/>
                <a:ea typeface="华文细黑" pitchFamily="2" charset="-122"/>
              </a:rPr>
              <a:t>&lt;1</a:t>
            </a:r>
            <a:r>
              <a:rPr lang="zh-CN" altLang="en-US" sz="2400">
                <a:latin typeface="华文细黑" pitchFamily="2" charset="-122"/>
                <a:ea typeface="华文细黑" pitchFamily="2" charset="-122"/>
              </a:rPr>
              <a:t>，</a:t>
            </a:r>
            <a:r>
              <a:rPr lang="en-US" altLang="zh-CN" sz="2400">
                <a:latin typeface="华文细黑" pitchFamily="2" charset="-122"/>
                <a:ea typeface="华文细黑" pitchFamily="2" charset="-122"/>
              </a:rPr>
              <a:t>k</a:t>
            </a:r>
            <a:r>
              <a:rPr lang="en-US" altLang="zh-CN" sz="1600">
                <a:latin typeface="华文细黑" pitchFamily="2" charset="-122"/>
                <a:ea typeface="华文细黑" pitchFamily="2" charset="-122"/>
              </a:rPr>
              <a:t>2</a:t>
            </a:r>
            <a:r>
              <a:rPr lang="en-US" altLang="zh-CN" sz="2400">
                <a:latin typeface="华文细黑" pitchFamily="2" charset="-122"/>
                <a:ea typeface="华文细黑" pitchFamily="2" charset="-122"/>
              </a:rPr>
              <a:t>&lt;1</a:t>
            </a:r>
            <a:r>
              <a:rPr lang="zh-CN" altLang="en-US" sz="2400">
                <a:latin typeface="华文细黑" pitchFamily="2" charset="-122"/>
                <a:ea typeface="华文细黑" pitchFamily="2" charset="-122"/>
              </a:rPr>
              <a:t>）。算法步骤如下：</a:t>
            </a:r>
          </a:p>
          <a:p>
            <a:pPr algn="just">
              <a:lnSpc>
                <a:spcPct val="140000"/>
              </a:lnSpc>
              <a:buFont typeface="Wingdings" pitchFamily="2" charset="2"/>
              <a:buNone/>
            </a:pPr>
            <a:r>
              <a:rPr lang="zh-CN" altLang="en-US" sz="2400">
                <a:latin typeface="华文细黑" pitchFamily="2" charset="-122"/>
                <a:ea typeface="华文细黑" pitchFamily="2" charset="-122"/>
              </a:rPr>
              <a:t>  </a:t>
            </a:r>
            <a:r>
              <a:rPr lang="en-US" altLang="zh-CN" sz="2400">
                <a:latin typeface="华文细黑" pitchFamily="2" charset="-122"/>
                <a:ea typeface="华文细黑" pitchFamily="2" charset="-122"/>
              </a:rPr>
              <a:t>1</a:t>
            </a:r>
            <a:r>
              <a:rPr lang="zh-CN" altLang="en-US" sz="2400">
                <a:latin typeface="华文细黑" pitchFamily="2" charset="-122"/>
                <a:ea typeface="华文细黑" pitchFamily="2" charset="-122"/>
              </a:rPr>
              <a:t>）设原图为</a:t>
            </a:r>
            <a:r>
              <a:rPr lang="en-US" altLang="zh-CN" sz="2400">
                <a:latin typeface="华文细黑" pitchFamily="2" charset="-122"/>
                <a:ea typeface="华文细黑" pitchFamily="2" charset="-122"/>
              </a:rPr>
              <a:t>F(i,j)</a:t>
            </a:r>
            <a:r>
              <a:rPr lang="zh-CN" altLang="en-US" sz="2400">
                <a:latin typeface="华文细黑" pitchFamily="2" charset="-122"/>
                <a:ea typeface="华文细黑" pitchFamily="2" charset="-122"/>
              </a:rPr>
              <a:t>， </a:t>
            </a:r>
            <a:r>
              <a:rPr lang="en-US" altLang="zh-CN" sz="2400">
                <a:latin typeface="华文细黑" pitchFamily="2" charset="-122"/>
                <a:ea typeface="华文细黑" pitchFamily="2" charset="-122"/>
              </a:rPr>
              <a:t>i=1,2,…,M,  j=1,2,…,N.</a:t>
            </a:r>
          </a:p>
          <a:p>
            <a:pPr algn="just">
              <a:lnSpc>
                <a:spcPct val="140000"/>
              </a:lnSpc>
              <a:buFont typeface="Wingdings" pitchFamily="2" charset="2"/>
              <a:buNone/>
            </a:pPr>
            <a:r>
              <a:rPr lang="en-US" altLang="zh-CN" sz="2400">
                <a:latin typeface="华文细黑" pitchFamily="2" charset="-122"/>
                <a:ea typeface="华文细黑" pitchFamily="2" charset="-122"/>
              </a:rPr>
              <a:t>         </a:t>
            </a:r>
            <a:r>
              <a:rPr lang="zh-CN" altLang="en-US" sz="2400">
                <a:latin typeface="华文细黑" pitchFamily="2" charset="-122"/>
                <a:ea typeface="华文细黑" pitchFamily="2" charset="-122"/>
              </a:rPr>
              <a:t>压缩后图像是</a:t>
            </a:r>
            <a:r>
              <a:rPr lang="en-US" altLang="zh-CN" sz="2400">
                <a:latin typeface="华文细黑" pitchFamily="2" charset="-122"/>
                <a:ea typeface="华文细黑" pitchFamily="2" charset="-122"/>
              </a:rPr>
              <a:t>G(x,y),  x=1,2,…,k</a:t>
            </a:r>
            <a:r>
              <a:rPr lang="en-US" altLang="zh-CN" sz="1200">
                <a:latin typeface="华文细黑" pitchFamily="2" charset="-122"/>
                <a:ea typeface="华文细黑" pitchFamily="2" charset="-122"/>
              </a:rPr>
              <a:t>1</a:t>
            </a:r>
            <a:r>
              <a:rPr lang="en-US" altLang="zh-CN" sz="2400">
                <a:latin typeface="华文细黑" pitchFamily="2" charset="-122"/>
                <a:ea typeface="华文细黑" pitchFamily="2" charset="-122"/>
              </a:rPr>
              <a:t>M, y=1,2,…,k</a:t>
            </a:r>
            <a:r>
              <a:rPr lang="en-US" altLang="zh-CN" sz="1200">
                <a:latin typeface="华文细黑" pitchFamily="2" charset="-122"/>
                <a:ea typeface="华文细黑" pitchFamily="2" charset="-122"/>
              </a:rPr>
              <a:t>2</a:t>
            </a:r>
            <a:r>
              <a:rPr lang="en-US" altLang="zh-CN" sz="2400">
                <a:latin typeface="华文细黑" pitchFamily="2" charset="-122"/>
                <a:ea typeface="华文细黑" pitchFamily="2" charset="-122"/>
              </a:rPr>
              <a:t>N.</a:t>
            </a:r>
          </a:p>
          <a:p>
            <a:pPr algn="just">
              <a:lnSpc>
                <a:spcPct val="140000"/>
              </a:lnSpc>
              <a:buFont typeface="Wingdings" pitchFamily="2" charset="2"/>
              <a:buNone/>
            </a:pPr>
            <a:r>
              <a:rPr lang="en-US" altLang="zh-CN" sz="2400">
                <a:latin typeface="华文细黑" pitchFamily="2" charset="-122"/>
                <a:ea typeface="华文细黑" pitchFamily="2" charset="-122"/>
              </a:rPr>
              <a:t>2</a:t>
            </a:r>
            <a:r>
              <a:rPr lang="zh-CN" altLang="en-US" sz="2400">
                <a:latin typeface="华文细黑" pitchFamily="2" charset="-122"/>
                <a:ea typeface="华文细黑" pitchFamily="2" charset="-122"/>
              </a:rPr>
              <a:t>）</a:t>
            </a:r>
            <a:r>
              <a:rPr lang="en-US" altLang="zh-CN" sz="2400">
                <a:latin typeface="华文细黑" pitchFamily="2" charset="-122"/>
                <a:ea typeface="华文细黑" pitchFamily="2" charset="-122"/>
              </a:rPr>
              <a:t>G(x,y)=F(c</a:t>
            </a:r>
            <a:r>
              <a:rPr lang="en-US" altLang="zh-CN" sz="1400">
                <a:latin typeface="华文细黑" pitchFamily="2" charset="-122"/>
                <a:ea typeface="华文细黑" pitchFamily="2" charset="-122"/>
              </a:rPr>
              <a:t>1</a:t>
            </a:r>
            <a:r>
              <a:rPr lang="en-US" altLang="zh-CN" sz="2400">
                <a:latin typeface="华文细黑" pitchFamily="2" charset="-122"/>
                <a:ea typeface="华文细黑" pitchFamily="2" charset="-122"/>
              </a:rPr>
              <a:t>*x,c</a:t>
            </a:r>
            <a:r>
              <a:rPr lang="en-US" altLang="zh-CN" sz="1400">
                <a:latin typeface="华文细黑" pitchFamily="2" charset="-122"/>
                <a:ea typeface="华文细黑" pitchFamily="2" charset="-122"/>
              </a:rPr>
              <a:t>2</a:t>
            </a:r>
            <a:r>
              <a:rPr lang="en-US" altLang="zh-CN" sz="2400">
                <a:latin typeface="华文细黑" pitchFamily="2" charset="-122"/>
                <a:ea typeface="华文细黑" pitchFamily="2" charset="-122"/>
              </a:rPr>
              <a:t>*y)</a:t>
            </a:r>
          </a:p>
          <a:p>
            <a:pPr>
              <a:lnSpc>
                <a:spcPct val="140000"/>
              </a:lnSpc>
              <a:buFont typeface="Wingdings" pitchFamily="2" charset="2"/>
              <a:buNone/>
            </a:pPr>
            <a:r>
              <a:rPr lang="en-US" altLang="zh-CN">
                <a:latin typeface="华文细黑" pitchFamily="2" charset="-122"/>
                <a:ea typeface="华文细黑" pitchFamily="2" charset="-122"/>
              </a:rPr>
              <a:t>     </a:t>
            </a:r>
            <a:r>
              <a:rPr lang="zh-CN" altLang="en-US" sz="2400">
                <a:latin typeface="华文细黑" pitchFamily="2" charset="-122"/>
                <a:ea typeface="华文细黑" pitchFamily="2" charset="-122"/>
              </a:rPr>
              <a:t>其中，</a:t>
            </a:r>
            <a:r>
              <a:rPr lang="en-US" altLang="zh-CN" sz="2400">
                <a:latin typeface="华文细黑" pitchFamily="2" charset="-122"/>
                <a:ea typeface="华文细黑" pitchFamily="2" charset="-122"/>
              </a:rPr>
              <a:t>c</a:t>
            </a:r>
            <a:r>
              <a:rPr lang="en-US" altLang="zh-CN" sz="1400">
                <a:latin typeface="华文细黑" pitchFamily="2" charset="-122"/>
                <a:ea typeface="华文细黑" pitchFamily="2" charset="-122"/>
              </a:rPr>
              <a:t>1</a:t>
            </a:r>
            <a:r>
              <a:rPr lang="en-US" altLang="zh-CN" sz="2400">
                <a:latin typeface="华文细黑" pitchFamily="2" charset="-122"/>
                <a:ea typeface="华文细黑" pitchFamily="2" charset="-122"/>
              </a:rPr>
              <a:t>=1/k</a:t>
            </a:r>
            <a:r>
              <a:rPr lang="en-US" altLang="zh-CN" sz="1400">
                <a:latin typeface="华文细黑" pitchFamily="2" charset="-122"/>
                <a:ea typeface="华文细黑" pitchFamily="2" charset="-122"/>
              </a:rPr>
              <a:t>1</a:t>
            </a:r>
            <a:r>
              <a:rPr lang="en-US" altLang="zh-CN" sz="2400">
                <a:latin typeface="华文细黑" pitchFamily="2" charset="-122"/>
                <a:ea typeface="华文细黑" pitchFamily="2" charset="-122"/>
              </a:rPr>
              <a:t>    c</a:t>
            </a:r>
            <a:r>
              <a:rPr lang="en-US" altLang="zh-CN" sz="1600">
                <a:latin typeface="华文细黑" pitchFamily="2" charset="-122"/>
                <a:ea typeface="华文细黑" pitchFamily="2" charset="-122"/>
              </a:rPr>
              <a:t>2</a:t>
            </a:r>
            <a:r>
              <a:rPr lang="en-US" altLang="zh-CN" sz="2400">
                <a:latin typeface="华文细黑" pitchFamily="2" charset="-122"/>
                <a:ea typeface="华文细黑" pitchFamily="2" charset="-122"/>
              </a:rPr>
              <a:t>=1/k</a:t>
            </a:r>
            <a:r>
              <a:rPr lang="en-US" altLang="zh-CN" sz="1400">
                <a:latin typeface="华文细黑" pitchFamily="2" charset="-122"/>
                <a:ea typeface="华文细黑" pitchFamily="2" charset="-122"/>
              </a:rPr>
              <a:t>2</a:t>
            </a:r>
          </a:p>
        </p:txBody>
      </p:sp>
    </p:spTree>
    <p:extLst>
      <p:ext uri="{BB962C8B-B14F-4D97-AF65-F5344CB8AC3E}">
        <p14:creationId xmlns:p14="http://schemas.microsoft.com/office/powerpoint/2010/main" val="3499681883"/>
      </p:ext>
    </p:extLst>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61827">
                                            <p:txEl>
                                              <p:pRg st="0" end="0"/>
                                            </p:txEl>
                                          </p:spTgt>
                                        </p:tgtEl>
                                        <p:attrNameLst>
                                          <p:attrName>style.visibility</p:attrName>
                                        </p:attrNameLst>
                                      </p:cBhvr>
                                      <p:to>
                                        <p:strVal val="visible"/>
                                      </p:to>
                                    </p:set>
                                    <p:anim calcmode="lin" valueType="num">
                                      <p:cBhvr additive="base">
                                        <p:cTn id="7" dur="500" fill="hold"/>
                                        <p:tgtEl>
                                          <p:spTgt spid="46182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6182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461827">
                                            <p:txEl>
                                              <p:pRg st="1" end="1"/>
                                            </p:txEl>
                                          </p:spTgt>
                                        </p:tgtEl>
                                        <p:attrNameLst>
                                          <p:attrName>style.visibility</p:attrName>
                                        </p:attrNameLst>
                                      </p:cBhvr>
                                      <p:to>
                                        <p:strVal val="visible"/>
                                      </p:to>
                                    </p:set>
                                    <p:anim calcmode="lin" valueType="num">
                                      <p:cBhvr additive="base">
                                        <p:cTn id="13" dur="500" fill="hold"/>
                                        <p:tgtEl>
                                          <p:spTgt spid="46182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6182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461827">
                                            <p:txEl>
                                              <p:pRg st="2" end="2"/>
                                            </p:txEl>
                                          </p:spTgt>
                                        </p:tgtEl>
                                        <p:attrNameLst>
                                          <p:attrName>style.visibility</p:attrName>
                                        </p:attrNameLst>
                                      </p:cBhvr>
                                      <p:to>
                                        <p:strVal val="visible"/>
                                      </p:to>
                                    </p:set>
                                    <p:anim calcmode="lin" valueType="num">
                                      <p:cBhvr additive="base">
                                        <p:cTn id="19" dur="500" fill="hold"/>
                                        <p:tgtEl>
                                          <p:spTgt spid="46182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61827">
                                            <p:txEl>
                                              <p:pRg st="2" end="2"/>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461827">
                                            <p:txEl>
                                              <p:pRg st="3" end="3"/>
                                            </p:txEl>
                                          </p:spTgt>
                                        </p:tgtEl>
                                        <p:attrNameLst>
                                          <p:attrName>style.visibility</p:attrName>
                                        </p:attrNameLst>
                                      </p:cBhvr>
                                      <p:to>
                                        <p:strVal val="visible"/>
                                      </p:to>
                                    </p:set>
                                    <p:anim calcmode="lin" valueType="num">
                                      <p:cBhvr additive="base">
                                        <p:cTn id="23" dur="500" fill="hold"/>
                                        <p:tgtEl>
                                          <p:spTgt spid="461827">
                                            <p:txEl>
                                              <p:pRg st="3" end="3"/>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461827">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461827">
                                            <p:txEl>
                                              <p:pRg st="4" end="4"/>
                                            </p:txEl>
                                          </p:spTgt>
                                        </p:tgtEl>
                                        <p:attrNameLst>
                                          <p:attrName>style.visibility</p:attrName>
                                        </p:attrNameLst>
                                      </p:cBhvr>
                                      <p:to>
                                        <p:strVal val="visible"/>
                                      </p:to>
                                    </p:set>
                                    <p:anim calcmode="lin" valueType="num">
                                      <p:cBhvr additive="base">
                                        <p:cTn id="29" dur="500" fill="hold"/>
                                        <p:tgtEl>
                                          <p:spTgt spid="461827">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61827">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61827">
                                            <p:txEl>
                                              <p:pRg st="5" end="5"/>
                                            </p:txEl>
                                          </p:spTgt>
                                        </p:tgtEl>
                                        <p:attrNameLst>
                                          <p:attrName>style.visibility</p:attrName>
                                        </p:attrNameLst>
                                      </p:cBhvr>
                                      <p:to>
                                        <p:strVal val="visible"/>
                                      </p:to>
                                    </p:set>
                                    <p:anim calcmode="lin" valueType="num">
                                      <p:cBhvr additive="base">
                                        <p:cTn id="33" dur="500" fill="hold"/>
                                        <p:tgtEl>
                                          <p:spTgt spid="461827">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6182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Rectangle 2"/>
          <p:cNvSpPr>
            <a:spLocks noGrp="1" noChangeArrowheads="1"/>
          </p:cNvSpPr>
          <p:nvPr>
            <p:ph type="title"/>
          </p:nvPr>
        </p:nvSpPr>
        <p:spPr>
          <a:xfrm>
            <a:off x="684213" y="260350"/>
            <a:ext cx="6983412" cy="1223963"/>
          </a:xfrm>
        </p:spPr>
        <p:txBody>
          <a:bodyPr/>
          <a:lstStyle/>
          <a:p>
            <a:pPr algn="ctr"/>
            <a:r>
              <a:rPr lang="zh-CN" altLang="en-US" sz="3600" i="0" dirty="0">
                <a:latin typeface="黑体" pitchFamily="2" charset="-122"/>
                <a:ea typeface="黑体" pitchFamily="2" charset="-122"/>
              </a:rPr>
              <a:t>图像缩小</a:t>
            </a:r>
            <a:br>
              <a:rPr lang="zh-CN" altLang="en-US" sz="3600" i="0" dirty="0">
                <a:latin typeface="黑体" pitchFamily="2" charset="-122"/>
                <a:ea typeface="黑体" pitchFamily="2" charset="-122"/>
              </a:rPr>
            </a:br>
            <a:r>
              <a:rPr lang="zh-CN" altLang="en-US" sz="3600" i="0" dirty="0">
                <a:latin typeface="黑体" pitchFamily="2" charset="-122"/>
                <a:ea typeface="黑体" pitchFamily="2" charset="-122"/>
              </a:rPr>
              <a:t>            </a:t>
            </a:r>
            <a:r>
              <a:rPr lang="en-US" altLang="zh-CN" sz="3200" i="0" dirty="0">
                <a:latin typeface="Times New Roman"/>
                <a:ea typeface="黑体" pitchFamily="2" charset="-122"/>
              </a:rPr>
              <a:t>——</a:t>
            </a:r>
            <a:r>
              <a:rPr lang="en-US" altLang="zh-CN" sz="3200" i="0" dirty="0">
                <a:latin typeface="黑体" pitchFamily="2" charset="-122"/>
                <a:ea typeface="黑体" pitchFamily="2" charset="-122"/>
              </a:rPr>
              <a:t> </a:t>
            </a:r>
            <a:r>
              <a:rPr lang="zh-CN" altLang="en-US" sz="3200" i="0" dirty="0">
                <a:latin typeface="黑体" pitchFamily="2" charset="-122"/>
                <a:ea typeface="黑体" pitchFamily="2" charset="-122"/>
              </a:rPr>
              <a:t>例题</a:t>
            </a:r>
          </a:p>
        </p:txBody>
      </p:sp>
      <p:sp>
        <p:nvSpPr>
          <p:cNvPr id="462852" name="Rectangle 4"/>
          <p:cNvSpPr>
            <a:spLocks noChangeArrowheads="1"/>
          </p:cNvSpPr>
          <p:nvPr/>
        </p:nvSpPr>
        <p:spPr bwMode="auto">
          <a:xfrm>
            <a:off x="804863" y="1600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62853" name="AutoShape 5"/>
          <p:cNvSpPr>
            <a:spLocks noChangeArrowheads="1"/>
          </p:cNvSpPr>
          <p:nvPr/>
        </p:nvSpPr>
        <p:spPr bwMode="auto">
          <a:xfrm>
            <a:off x="3995166" y="2860254"/>
            <a:ext cx="1439863" cy="360362"/>
          </a:xfrm>
          <a:prstGeom prst="rightArrow">
            <a:avLst>
              <a:gd name="adj1" fmla="val 50000"/>
              <a:gd name="adj2" fmla="val 99890"/>
            </a:avLst>
          </a:prstGeom>
          <a:solidFill>
            <a:srgbClr val="8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2854" name="Text Box 6"/>
          <p:cNvSpPr txBox="1">
            <a:spLocks noChangeArrowheads="1"/>
          </p:cNvSpPr>
          <p:nvPr/>
        </p:nvSpPr>
        <p:spPr bwMode="auto">
          <a:xfrm>
            <a:off x="3852291" y="2428454"/>
            <a:ext cx="18716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1" lang="en-US" altLang="zh-CN" sz="1600" b="1" dirty="0">
                <a:latin typeface="黑体" pitchFamily="2" charset="-122"/>
                <a:ea typeface="黑体" pitchFamily="2" charset="-122"/>
              </a:rPr>
              <a:t>K1=0.6, k2=0.74</a:t>
            </a:r>
          </a:p>
        </p:txBody>
      </p:sp>
      <p:graphicFrame>
        <p:nvGraphicFramePr>
          <p:cNvPr id="462950" name="Group 102"/>
          <p:cNvGraphicFramePr>
            <a:graphicFrameLocks noGrp="1"/>
          </p:cNvGraphicFramePr>
          <p:nvPr>
            <p:extLst>
              <p:ext uri="{D42A27DB-BD31-4B8C-83A1-F6EECF244321}">
                <p14:modId xmlns:p14="http://schemas.microsoft.com/office/powerpoint/2010/main" val="2031116256"/>
              </p:ext>
            </p:extLst>
          </p:nvPr>
        </p:nvGraphicFramePr>
        <p:xfrm>
          <a:off x="6011291" y="2428454"/>
          <a:ext cx="2276475" cy="2068513"/>
        </p:xfrm>
        <a:graphic>
          <a:graphicData uri="http://schemas.openxmlformats.org/drawingml/2006/table">
            <a:tbl>
              <a:tblPr/>
              <a:tblGrid>
                <a:gridCol w="438150">
                  <a:extLst>
                    <a:ext uri="{9D8B030D-6E8A-4147-A177-3AD203B41FA5}">
                      <a16:colId xmlns:a16="http://schemas.microsoft.com/office/drawing/2014/main" xmlns="" val="20000"/>
                    </a:ext>
                  </a:extLst>
                </a:gridCol>
                <a:gridCol w="460375">
                  <a:extLst>
                    <a:ext uri="{9D8B030D-6E8A-4147-A177-3AD203B41FA5}">
                      <a16:colId xmlns:a16="http://schemas.microsoft.com/office/drawing/2014/main" xmlns="" val="20001"/>
                    </a:ext>
                  </a:extLst>
                </a:gridCol>
                <a:gridCol w="458788">
                  <a:extLst>
                    <a:ext uri="{9D8B030D-6E8A-4147-A177-3AD203B41FA5}">
                      <a16:colId xmlns:a16="http://schemas.microsoft.com/office/drawing/2014/main" xmlns="" val="20002"/>
                    </a:ext>
                  </a:extLst>
                </a:gridCol>
                <a:gridCol w="460375">
                  <a:extLst>
                    <a:ext uri="{9D8B030D-6E8A-4147-A177-3AD203B41FA5}">
                      <a16:colId xmlns:a16="http://schemas.microsoft.com/office/drawing/2014/main" xmlns="" val="20003"/>
                    </a:ext>
                  </a:extLst>
                </a:gridCol>
                <a:gridCol w="458787">
                  <a:extLst>
                    <a:ext uri="{9D8B030D-6E8A-4147-A177-3AD203B41FA5}">
                      <a16:colId xmlns:a16="http://schemas.microsoft.com/office/drawing/2014/main" xmlns="" val="20004"/>
                    </a:ext>
                  </a:extLst>
                </a:gridCol>
              </a:tblGrid>
              <a:tr h="514350">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7</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00"/>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9</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00"/>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10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00"/>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11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00"/>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12</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00"/>
                    </a:solidFill>
                  </a:tcPr>
                </a:tc>
                <a:extLst>
                  <a:ext uri="{0D108BD9-81ED-4DB2-BD59-A6C34878D82A}">
                    <a16:rowId xmlns:a16="http://schemas.microsoft.com/office/drawing/2014/main" xmlns="" val="10000"/>
                  </a:ext>
                </a:extLst>
              </a:tr>
              <a:tr h="515938">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13</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00"/>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15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00"/>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16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00"/>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17</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00"/>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18</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00"/>
                    </a:solidFill>
                  </a:tcPr>
                </a:tc>
                <a:extLst>
                  <a:ext uri="{0D108BD9-81ED-4DB2-BD59-A6C34878D82A}">
                    <a16:rowId xmlns:a16="http://schemas.microsoft.com/office/drawing/2014/main" xmlns="" val="10001"/>
                  </a:ext>
                </a:extLst>
              </a:tr>
              <a:tr h="514350">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25</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00"/>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27</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00"/>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28</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00"/>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29</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00"/>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30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00"/>
                    </a:solidFill>
                  </a:tcPr>
                </a:tc>
                <a:extLst>
                  <a:ext uri="{0D108BD9-81ED-4DB2-BD59-A6C34878D82A}">
                    <a16:rowId xmlns:a16="http://schemas.microsoft.com/office/drawing/2014/main" xmlns="" val="10002"/>
                  </a:ext>
                </a:extLst>
              </a:tr>
              <a:tr h="523875">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31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006600"/>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33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006600"/>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34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006600"/>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35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006600"/>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36</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006600"/>
                    </a:solidFill>
                  </a:tcPr>
                </a:tc>
                <a:extLst>
                  <a:ext uri="{0D108BD9-81ED-4DB2-BD59-A6C34878D82A}">
                    <a16:rowId xmlns:a16="http://schemas.microsoft.com/office/drawing/2014/main" xmlns="" val="10003"/>
                  </a:ext>
                </a:extLst>
              </a:tr>
            </a:tbl>
          </a:graphicData>
        </a:graphic>
      </p:graphicFrame>
      <p:sp>
        <p:nvSpPr>
          <p:cNvPr id="462887" name="Text Box 39"/>
          <p:cNvSpPr txBox="1">
            <a:spLocks noChangeArrowheads="1"/>
          </p:cNvSpPr>
          <p:nvPr/>
        </p:nvSpPr>
        <p:spPr bwMode="auto">
          <a:xfrm>
            <a:off x="828104" y="5165304"/>
            <a:ext cx="7391400" cy="1192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b="1">
                <a:latin typeface="黑体" pitchFamily="2" charset="-122"/>
                <a:ea typeface="黑体" pitchFamily="2" charset="-122"/>
              </a:rPr>
              <a:t>i=[1,6], j=[1,6].  x=[1,6*06]=[1,4],  y=[1,6*0.75]=[1,5].</a:t>
            </a:r>
          </a:p>
          <a:p>
            <a:pPr eaLnBrk="1" hangingPunct="1">
              <a:spcBef>
                <a:spcPct val="50000"/>
              </a:spcBef>
            </a:pPr>
            <a:r>
              <a:rPr lang="en-US" altLang="zh-CN" b="1">
                <a:latin typeface="黑体" pitchFamily="2" charset="-122"/>
                <a:ea typeface="黑体" pitchFamily="2" charset="-122"/>
              </a:rPr>
              <a:t>x=[1/0.6,2/0.6,3/0.6,4/0.6]=[1.67,3.33,5,6.67]=[i2,i3,i5,i6],</a:t>
            </a:r>
          </a:p>
          <a:p>
            <a:pPr eaLnBrk="1" hangingPunct="1">
              <a:spcBef>
                <a:spcPct val="50000"/>
              </a:spcBef>
            </a:pPr>
            <a:r>
              <a:rPr lang="en-US" altLang="zh-CN" b="1">
                <a:latin typeface="黑体" pitchFamily="2" charset="-122"/>
                <a:ea typeface="黑体" pitchFamily="2" charset="-122"/>
              </a:rPr>
              <a:t>y=[1/0.75,2/0.75,3/0.75,4/0.75,5/0.75]=[j1,j3,j4,j5,j6].</a:t>
            </a:r>
          </a:p>
        </p:txBody>
      </p:sp>
      <p:graphicFrame>
        <p:nvGraphicFramePr>
          <p:cNvPr id="462888" name="Group 40"/>
          <p:cNvGraphicFramePr>
            <a:graphicFrameLocks noGrp="1"/>
          </p:cNvGraphicFramePr>
          <p:nvPr>
            <p:extLst>
              <p:ext uri="{D42A27DB-BD31-4B8C-83A1-F6EECF244321}">
                <p14:modId xmlns:p14="http://schemas.microsoft.com/office/powerpoint/2010/main" val="2338673720"/>
              </p:ext>
            </p:extLst>
          </p:nvPr>
        </p:nvGraphicFramePr>
        <p:xfrm>
          <a:off x="828104" y="1925216"/>
          <a:ext cx="2733675" cy="3027364"/>
        </p:xfrm>
        <a:graphic>
          <a:graphicData uri="http://schemas.openxmlformats.org/drawingml/2006/table">
            <a:tbl>
              <a:tblPr/>
              <a:tblGrid>
                <a:gridCol w="438150">
                  <a:extLst>
                    <a:ext uri="{9D8B030D-6E8A-4147-A177-3AD203B41FA5}">
                      <a16:colId xmlns:a16="http://schemas.microsoft.com/office/drawing/2014/main" xmlns="" val="20000"/>
                    </a:ext>
                  </a:extLst>
                </a:gridCol>
                <a:gridCol w="458787">
                  <a:extLst>
                    <a:ext uri="{9D8B030D-6E8A-4147-A177-3AD203B41FA5}">
                      <a16:colId xmlns:a16="http://schemas.microsoft.com/office/drawing/2014/main" xmlns="" val="20001"/>
                    </a:ext>
                  </a:extLst>
                </a:gridCol>
                <a:gridCol w="458788">
                  <a:extLst>
                    <a:ext uri="{9D8B030D-6E8A-4147-A177-3AD203B41FA5}">
                      <a16:colId xmlns:a16="http://schemas.microsoft.com/office/drawing/2014/main" xmlns="" val="20002"/>
                    </a:ext>
                  </a:extLst>
                </a:gridCol>
                <a:gridCol w="460375">
                  <a:extLst>
                    <a:ext uri="{9D8B030D-6E8A-4147-A177-3AD203B41FA5}">
                      <a16:colId xmlns:a16="http://schemas.microsoft.com/office/drawing/2014/main" xmlns="" val="20003"/>
                    </a:ext>
                  </a:extLst>
                </a:gridCol>
                <a:gridCol w="457200">
                  <a:extLst>
                    <a:ext uri="{9D8B030D-6E8A-4147-A177-3AD203B41FA5}">
                      <a16:colId xmlns:a16="http://schemas.microsoft.com/office/drawing/2014/main" xmlns="" val="20004"/>
                    </a:ext>
                  </a:extLst>
                </a:gridCol>
                <a:gridCol w="460375">
                  <a:extLst>
                    <a:ext uri="{9D8B030D-6E8A-4147-A177-3AD203B41FA5}">
                      <a16:colId xmlns:a16="http://schemas.microsoft.com/office/drawing/2014/main" xmlns="" val="20005"/>
                    </a:ext>
                  </a:extLst>
                </a:gridCol>
              </a:tblGrid>
              <a:tr h="446088">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3333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3333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3333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3333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3333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6</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3333CC"/>
                    </a:solidFill>
                  </a:tcPr>
                </a:tc>
                <a:extLst>
                  <a:ext uri="{0D108BD9-81ED-4DB2-BD59-A6C34878D82A}">
                    <a16:rowId xmlns:a16="http://schemas.microsoft.com/office/drawing/2014/main" xmlns="" val="10000"/>
                  </a:ext>
                </a:extLst>
              </a:tr>
              <a:tr h="517525">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7</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3333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8</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3333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9</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3333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10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3333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11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3333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12</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3333CC"/>
                    </a:solidFill>
                  </a:tcPr>
                </a:tc>
                <a:extLst>
                  <a:ext uri="{0D108BD9-81ED-4DB2-BD59-A6C34878D82A}">
                    <a16:rowId xmlns:a16="http://schemas.microsoft.com/office/drawing/2014/main" xmlns="" val="10001"/>
                  </a:ext>
                </a:extLst>
              </a:tr>
              <a:tr h="519113">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13</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3333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14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3333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15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3333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16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3333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17</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3333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18</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3333CC"/>
                    </a:solidFill>
                  </a:tcPr>
                </a:tc>
                <a:extLst>
                  <a:ext uri="{0D108BD9-81ED-4DB2-BD59-A6C34878D82A}">
                    <a16:rowId xmlns:a16="http://schemas.microsoft.com/office/drawing/2014/main" xmlns="" val="10002"/>
                  </a:ext>
                </a:extLst>
              </a:tr>
              <a:tr h="498475">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19</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3333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20</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3333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21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3333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22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3333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23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3333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24</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3333CC"/>
                    </a:solidFill>
                  </a:tcPr>
                </a:tc>
                <a:extLst>
                  <a:ext uri="{0D108BD9-81ED-4DB2-BD59-A6C34878D82A}">
                    <a16:rowId xmlns:a16="http://schemas.microsoft.com/office/drawing/2014/main" xmlns="" val="10003"/>
                  </a:ext>
                </a:extLst>
              </a:tr>
              <a:tr h="519113">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25</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3333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26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3333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27</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3333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28</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3333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29</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3333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30</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3333CC"/>
                    </a:solidFill>
                  </a:tcPr>
                </a:tc>
                <a:extLst>
                  <a:ext uri="{0D108BD9-81ED-4DB2-BD59-A6C34878D82A}">
                    <a16:rowId xmlns:a16="http://schemas.microsoft.com/office/drawing/2014/main" xmlns="" val="10004"/>
                  </a:ext>
                </a:extLst>
              </a:tr>
              <a:tr h="527050">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31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3333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32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3333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33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3333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34</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3333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35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3333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36</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3333CC"/>
                    </a:solidFill>
                  </a:tcPr>
                </a:tc>
                <a:extLst>
                  <a:ext uri="{0D108BD9-81ED-4DB2-BD59-A6C34878D82A}">
                    <a16:rowId xmlns:a16="http://schemas.microsoft.com/office/drawing/2014/main" xmlns="" val="10005"/>
                  </a:ext>
                </a:extLst>
              </a:tr>
            </a:tbl>
          </a:graphicData>
        </a:graphic>
      </p:graphicFrame>
      <p:grpSp>
        <p:nvGrpSpPr>
          <p:cNvPr id="462939" name="Group 91"/>
          <p:cNvGrpSpPr>
            <a:grpSpLocks/>
          </p:cNvGrpSpPr>
          <p:nvPr/>
        </p:nvGrpSpPr>
        <p:grpSpPr bwMode="auto">
          <a:xfrm>
            <a:off x="656654" y="2687216"/>
            <a:ext cx="247650" cy="1981200"/>
            <a:chOff x="276" y="1632"/>
            <a:chExt cx="156" cy="1248"/>
          </a:xfrm>
        </p:grpSpPr>
        <p:sp>
          <p:nvSpPr>
            <p:cNvPr id="462940" name="Line 92"/>
            <p:cNvSpPr>
              <a:spLocks noChangeShapeType="1"/>
            </p:cNvSpPr>
            <p:nvPr/>
          </p:nvSpPr>
          <p:spPr bwMode="auto">
            <a:xfrm>
              <a:off x="288" y="1632"/>
              <a:ext cx="144" cy="0"/>
            </a:xfrm>
            <a:prstGeom prst="line">
              <a:avLst/>
            </a:prstGeom>
            <a:noFill/>
            <a:ln w="28575">
              <a:solidFill>
                <a:srgbClr val="FF505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62941" name="Line 93"/>
            <p:cNvSpPr>
              <a:spLocks noChangeShapeType="1"/>
            </p:cNvSpPr>
            <p:nvPr/>
          </p:nvSpPr>
          <p:spPr bwMode="auto">
            <a:xfrm>
              <a:off x="288" y="1920"/>
              <a:ext cx="144" cy="0"/>
            </a:xfrm>
            <a:prstGeom prst="line">
              <a:avLst/>
            </a:prstGeom>
            <a:noFill/>
            <a:ln w="28575">
              <a:solidFill>
                <a:srgbClr val="FF505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62942" name="Line 94"/>
            <p:cNvSpPr>
              <a:spLocks noChangeShapeType="1"/>
            </p:cNvSpPr>
            <p:nvPr/>
          </p:nvSpPr>
          <p:spPr bwMode="auto">
            <a:xfrm>
              <a:off x="288" y="2592"/>
              <a:ext cx="144" cy="0"/>
            </a:xfrm>
            <a:prstGeom prst="line">
              <a:avLst/>
            </a:prstGeom>
            <a:noFill/>
            <a:ln w="28575">
              <a:solidFill>
                <a:srgbClr val="FF505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62943" name="Line 95"/>
            <p:cNvSpPr>
              <a:spLocks noChangeShapeType="1"/>
            </p:cNvSpPr>
            <p:nvPr/>
          </p:nvSpPr>
          <p:spPr bwMode="auto">
            <a:xfrm>
              <a:off x="276" y="2880"/>
              <a:ext cx="144" cy="0"/>
            </a:xfrm>
            <a:prstGeom prst="line">
              <a:avLst/>
            </a:prstGeom>
            <a:noFill/>
            <a:ln w="28575">
              <a:solidFill>
                <a:srgbClr val="FF505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462944" name="Group 96"/>
          <p:cNvGrpSpPr>
            <a:grpSpLocks/>
          </p:cNvGrpSpPr>
          <p:nvPr/>
        </p:nvGrpSpPr>
        <p:grpSpPr bwMode="auto">
          <a:xfrm>
            <a:off x="1056704" y="1772816"/>
            <a:ext cx="2209800" cy="215900"/>
            <a:chOff x="528" y="1056"/>
            <a:chExt cx="1392" cy="136"/>
          </a:xfrm>
        </p:grpSpPr>
        <p:sp>
          <p:nvSpPr>
            <p:cNvPr id="462945" name="Line 97"/>
            <p:cNvSpPr>
              <a:spLocks noChangeShapeType="1"/>
            </p:cNvSpPr>
            <p:nvPr/>
          </p:nvSpPr>
          <p:spPr bwMode="auto">
            <a:xfrm>
              <a:off x="528" y="1056"/>
              <a:ext cx="0" cy="136"/>
            </a:xfrm>
            <a:prstGeom prst="line">
              <a:avLst/>
            </a:prstGeom>
            <a:noFill/>
            <a:ln w="28575">
              <a:solidFill>
                <a:srgbClr val="FF505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62946" name="Line 98"/>
            <p:cNvSpPr>
              <a:spLocks noChangeShapeType="1"/>
            </p:cNvSpPr>
            <p:nvPr/>
          </p:nvSpPr>
          <p:spPr bwMode="auto">
            <a:xfrm>
              <a:off x="1056" y="1056"/>
              <a:ext cx="0" cy="136"/>
            </a:xfrm>
            <a:prstGeom prst="line">
              <a:avLst/>
            </a:prstGeom>
            <a:noFill/>
            <a:ln w="28575">
              <a:solidFill>
                <a:srgbClr val="FF505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62947" name="Line 99"/>
            <p:cNvSpPr>
              <a:spLocks noChangeShapeType="1"/>
            </p:cNvSpPr>
            <p:nvPr/>
          </p:nvSpPr>
          <p:spPr bwMode="auto">
            <a:xfrm>
              <a:off x="1344" y="1056"/>
              <a:ext cx="0" cy="136"/>
            </a:xfrm>
            <a:prstGeom prst="line">
              <a:avLst/>
            </a:prstGeom>
            <a:noFill/>
            <a:ln w="28575">
              <a:solidFill>
                <a:srgbClr val="FF505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62948" name="Line 100"/>
            <p:cNvSpPr>
              <a:spLocks noChangeShapeType="1"/>
            </p:cNvSpPr>
            <p:nvPr/>
          </p:nvSpPr>
          <p:spPr bwMode="auto">
            <a:xfrm>
              <a:off x="1632" y="1056"/>
              <a:ext cx="0" cy="136"/>
            </a:xfrm>
            <a:prstGeom prst="line">
              <a:avLst/>
            </a:prstGeom>
            <a:noFill/>
            <a:ln w="28575">
              <a:solidFill>
                <a:srgbClr val="FF505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62949" name="Line 101"/>
            <p:cNvSpPr>
              <a:spLocks noChangeShapeType="1"/>
            </p:cNvSpPr>
            <p:nvPr/>
          </p:nvSpPr>
          <p:spPr bwMode="auto">
            <a:xfrm>
              <a:off x="1920" y="1056"/>
              <a:ext cx="0" cy="136"/>
            </a:xfrm>
            <a:prstGeom prst="line">
              <a:avLst/>
            </a:prstGeom>
            <a:noFill/>
            <a:ln w="28575">
              <a:solidFill>
                <a:srgbClr val="FF505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462951" name="Line 103"/>
          <p:cNvSpPr>
            <a:spLocks noChangeShapeType="1"/>
          </p:cNvSpPr>
          <p:nvPr/>
        </p:nvSpPr>
        <p:spPr bwMode="auto">
          <a:xfrm>
            <a:off x="899541" y="2644354"/>
            <a:ext cx="2663825" cy="0"/>
          </a:xfrm>
          <a:prstGeom prst="line">
            <a:avLst/>
          </a:prstGeom>
          <a:noFill/>
          <a:ln w="19050">
            <a:solidFill>
              <a:srgbClr val="FF505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62952" name="Line 104"/>
          <p:cNvSpPr>
            <a:spLocks noChangeShapeType="1"/>
          </p:cNvSpPr>
          <p:nvPr/>
        </p:nvSpPr>
        <p:spPr bwMode="auto">
          <a:xfrm>
            <a:off x="899541" y="3220616"/>
            <a:ext cx="2663825" cy="0"/>
          </a:xfrm>
          <a:prstGeom prst="line">
            <a:avLst/>
          </a:prstGeom>
          <a:noFill/>
          <a:ln w="19050">
            <a:solidFill>
              <a:srgbClr val="FF505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62953" name="Line 105"/>
          <p:cNvSpPr>
            <a:spLocks noChangeShapeType="1"/>
          </p:cNvSpPr>
          <p:nvPr/>
        </p:nvSpPr>
        <p:spPr bwMode="auto">
          <a:xfrm>
            <a:off x="899541" y="4157241"/>
            <a:ext cx="2663825" cy="0"/>
          </a:xfrm>
          <a:prstGeom prst="line">
            <a:avLst/>
          </a:prstGeom>
          <a:noFill/>
          <a:ln w="19050">
            <a:solidFill>
              <a:srgbClr val="FF505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62954" name="Line 106"/>
          <p:cNvSpPr>
            <a:spLocks noChangeShapeType="1"/>
          </p:cNvSpPr>
          <p:nvPr/>
        </p:nvSpPr>
        <p:spPr bwMode="auto">
          <a:xfrm>
            <a:off x="828104" y="4733504"/>
            <a:ext cx="2663825" cy="0"/>
          </a:xfrm>
          <a:prstGeom prst="line">
            <a:avLst/>
          </a:prstGeom>
          <a:noFill/>
          <a:ln w="19050">
            <a:solidFill>
              <a:srgbClr val="FF505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62955" name="Line 107"/>
          <p:cNvSpPr>
            <a:spLocks noChangeShapeType="1"/>
          </p:cNvSpPr>
          <p:nvPr/>
        </p:nvSpPr>
        <p:spPr bwMode="auto">
          <a:xfrm>
            <a:off x="1044004" y="2068091"/>
            <a:ext cx="0" cy="2879725"/>
          </a:xfrm>
          <a:prstGeom prst="line">
            <a:avLst/>
          </a:prstGeom>
          <a:noFill/>
          <a:ln w="19050">
            <a:solidFill>
              <a:srgbClr val="FF505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62956" name="Line 108"/>
          <p:cNvSpPr>
            <a:spLocks noChangeShapeType="1"/>
          </p:cNvSpPr>
          <p:nvPr/>
        </p:nvSpPr>
        <p:spPr bwMode="auto">
          <a:xfrm>
            <a:off x="1907604" y="2068091"/>
            <a:ext cx="0" cy="2879725"/>
          </a:xfrm>
          <a:prstGeom prst="line">
            <a:avLst/>
          </a:prstGeom>
          <a:noFill/>
          <a:ln w="19050">
            <a:solidFill>
              <a:srgbClr val="FF505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62957" name="Line 109"/>
          <p:cNvSpPr>
            <a:spLocks noChangeShapeType="1"/>
          </p:cNvSpPr>
          <p:nvPr/>
        </p:nvSpPr>
        <p:spPr bwMode="auto">
          <a:xfrm>
            <a:off x="2377504" y="2068091"/>
            <a:ext cx="0" cy="2879725"/>
          </a:xfrm>
          <a:prstGeom prst="line">
            <a:avLst/>
          </a:prstGeom>
          <a:noFill/>
          <a:ln w="19050">
            <a:solidFill>
              <a:srgbClr val="FF505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62958" name="Line 110"/>
          <p:cNvSpPr>
            <a:spLocks noChangeShapeType="1"/>
          </p:cNvSpPr>
          <p:nvPr/>
        </p:nvSpPr>
        <p:spPr bwMode="auto">
          <a:xfrm>
            <a:off x="2844229" y="2068091"/>
            <a:ext cx="0" cy="2879725"/>
          </a:xfrm>
          <a:prstGeom prst="line">
            <a:avLst/>
          </a:prstGeom>
          <a:noFill/>
          <a:ln w="19050">
            <a:solidFill>
              <a:srgbClr val="FF505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62959" name="Line 111"/>
          <p:cNvSpPr>
            <a:spLocks noChangeShapeType="1"/>
          </p:cNvSpPr>
          <p:nvPr/>
        </p:nvSpPr>
        <p:spPr bwMode="auto">
          <a:xfrm>
            <a:off x="3276029" y="2068091"/>
            <a:ext cx="0" cy="2879725"/>
          </a:xfrm>
          <a:prstGeom prst="line">
            <a:avLst/>
          </a:prstGeom>
          <a:noFill/>
          <a:ln w="19050">
            <a:solidFill>
              <a:srgbClr val="FF505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extLst>
      <p:ext uri="{BB962C8B-B14F-4D97-AF65-F5344CB8AC3E}">
        <p14:creationId xmlns:p14="http://schemas.microsoft.com/office/powerpoint/2010/main" val="3823389593"/>
      </p:ext>
    </p:extLst>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62888"/>
                                        </p:tgtEl>
                                        <p:attrNameLst>
                                          <p:attrName>style.visibility</p:attrName>
                                        </p:attrNameLst>
                                      </p:cBhvr>
                                      <p:to>
                                        <p:strVal val="visible"/>
                                      </p:to>
                                    </p:set>
                                    <p:anim calcmode="lin" valueType="num">
                                      <p:cBhvr additive="base">
                                        <p:cTn id="7" dur="500" fill="hold"/>
                                        <p:tgtEl>
                                          <p:spTgt spid="462888"/>
                                        </p:tgtEl>
                                        <p:attrNameLst>
                                          <p:attrName>ppt_x</p:attrName>
                                        </p:attrNameLst>
                                      </p:cBhvr>
                                      <p:tavLst>
                                        <p:tav tm="0">
                                          <p:val>
                                            <p:strVal val="0-#ppt_w/2"/>
                                          </p:val>
                                        </p:tav>
                                        <p:tav tm="100000">
                                          <p:val>
                                            <p:strVal val="#ppt_x"/>
                                          </p:val>
                                        </p:tav>
                                      </p:tavLst>
                                    </p:anim>
                                    <p:anim calcmode="lin" valueType="num">
                                      <p:cBhvr additive="base">
                                        <p:cTn id="8" dur="500" fill="hold"/>
                                        <p:tgtEl>
                                          <p:spTgt spid="46288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462853"/>
                                        </p:tgtEl>
                                        <p:attrNameLst>
                                          <p:attrName>style.visibility</p:attrName>
                                        </p:attrNameLst>
                                      </p:cBhvr>
                                      <p:to>
                                        <p:strVal val="visible"/>
                                      </p:to>
                                    </p:set>
                                    <p:animEffect transition="in" filter="box(in)">
                                      <p:cBhvr>
                                        <p:cTn id="13" dur="500"/>
                                        <p:tgtEl>
                                          <p:spTgt spid="462853"/>
                                        </p:tgtEl>
                                      </p:cBhvr>
                                    </p:animEffect>
                                  </p:childTnLst>
                                </p:cTn>
                              </p:par>
                            </p:childTnLst>
                          </p:cTn>
                        </p:par>
                        <p:par>
                          <p:cTn id="14" fill="hold" nodeType="afterGroup">
                            <p:stCondLst>
                              <p:cond delay="500"/>
                            </p:stCondLst>
                            <p:childTnLst>
                              <p:par>
                                <p:cTn id="15" presetID="4" presetClass="entr" presetSubtype="16" fill="hold" grpId="0" nodeType="afterEffect">
                                  <p:stCondLst>
                                    <p:cond delay="0"/>
                                  </p:stCondLst>
                                  <p:childTnLst>
                                    <p:set>
                                      <p:cBhvr>
                                        <p:cTn id="16" dur="1" fill="hold">
                                          <p:stCondLst>
                                            <p:cond delay="0"/>
                                          </p:stCondLst>
                                        </p:cTn>
                                        <p:tgtEl>
                                          <p:spTgt spid="462854"/>
                                        </p:tgtEl>
                                        <p:attrNameLst>
                                          <p:attrName>style.visibility</p:attrName>
                                        </p:attrNameLst>
                                      </p:cBhvr>
                                      <p:to>
                                        <p:strVal val="visible"/>
                                      </p:to>
                                    </p:set>
                                    <p:animEffect transition="in" filter="box(in)">
                                      <p:cBhvr>
                                        <p:cTn id="17" dur="500"/>
                                        <p:tgtEl>
                                          <p:spTgt spid="46285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462887"/>
                                        </p:tgtEl>
                                        <p:attrNameLst>
                                          <p:attrName>style.visibility</p:attrName>
                                        </p:attrNameLst>
                                      </p:cBhvr>
                                      <p:to>
                                        <p:strVal val="visible"/>
                                      </p:to>
                                    </p:set>
                                    <p:anim calcmode="lin" valueType="num">
                                      <p:cBhvr additive="base">
                                        <p:cTn id="22" dur="500" fill="hold"/>
                                        <p:tgtEl>
                                          <p:spTgt spid="462887"/>
                                        </p:tgtEl>
                                        <p:attrNameLst>
                                          <p:attrName>ppt_x</p:attrName>
                                        </p:attrNameLst>
                                      </p:cBhvr>
                                      <p:tavLst>
                                        <p:tav tm="0">
                                          <p:val>
                                            <p:strVal val="#ppt_x"/>
                                          </p:val>
                                        </p:tav>
                                        <p:tav tm="100000">
                                          <p:val>
                                            <p:strVal val="#ppt_x"/>
                                          </p:val>
                                        </p:tav>
                                      </p:tavLst>
                                    </p:anim>
                                    <p:anim calcmode="lin" valueType="num">
                                      <p:cBhvr additive="base">
                                        <p:cTn id="23" dur="500" fill="hold"/>
                                        <p:tgtEl>
                                          <p:spTgt spid="462887"/>
                                        </p:tgtEl>
                                        <p:attrNameLst>
                                          <p:attrName>ppt_y</p:attrName>
                                        </p:attrNameLst>
                                      </p:cBhvr>
                                      <p:tavLst>
                                        <p:tav tm="0">
                                          <p:val>
                                            <p:strVal val="1+#ppt_h/2"/>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8" fill="hold" nodeType="clickEffect">
                                  <p:stCondLst>
                                    <p:cond delay="0"/>
                                  </p:stCondLst>
                                  <p:childTnLst>
                                    <p:set>
                                      <p:cBhvr>
                                        <p:cTn id="27" dur="1" fill="hold">
                                          <p:stCondLst>
                                            <p:cond delay="0"/>
                                          </p:stCondLst>
                                        </p:cTn>
                                        <p:tgtEl>
                                          <p:spTgt spid="462939"/>
                                        </p:tgtEl>
                                        <p:attrNameLst>
                                          <p:attrName>style.visibility</p:attrName>
                                        </p:attrNameLst>
                                      </p:cBhvr>
                                      <p:to>
                                        <p:strVal val="visible"/>
                                      </p:to>
                                    </p:set>
                                    <p:anim calcmode="lin" valueType="num">
                                      <p:cBhvr additive="base">
                                        <p:cTn id="28" dur="500" fill="hold"/>
                                        <p:tgtEl>
                                          <p:spTgt spid="462939"/>
                                        </p:tgtEl>
                                        <p:attrNameLst>
                                          <p:attrName>ppt_x</p:attrName>
                                        </p:attrNameLst>
                                      </p:cBhvr>
                                      <p:tavLst>
                                        <p:tav tm="0">
                                          <p:val>
                                            <p:strVal val="0-#ppt_w/2"/>
                                          </p:val>
                                        </p:tav>
                                        <p:tav tm="100000">
                                          <p:val>
                                            <p:strVal val="#ppt_x"/>
                                          </p:val>
                                        </p:tav>
                                      </p:tavLst>
                                    </p:anim>
                                    <p:anim calcmode="lin" valueType="num">
                                      <p:cBhvr additive="base">
                                        <p:cTn id="29" dur="500" fill="hold"/>
                                        <p:tgtEl>
                                          <p:spTgt spid="462939"/>
                                        </p:tgtEl>
                                        <p:attrNameLst>
                                          <p:attrName>ppt_y</p:attrName>
                                        </p:attrNameLst>
                                      </p:cBhvr>
                                      <p:tavLst>
                                        <p:tav tm="0">
                                          <p:val>
                                            <p:strVal val="#ppt_y"/>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nodeType="clickEffect">
                                  <p:stCondLst>
                                    <p:cond delay="0"/>
                                  </p:stCondLst>
                                  <p:childTnLst>
                                    <p:set>
                                      <p:cBhvr>
                                        <p:cTn id="33" dur="1" fill="hold">
                                          <p:stCondLst>
                                            <p:cond delay="0"/>
                                          </p:stCondLst>
                                        </p:cTn>
                                        <p:tgtEl>
                                          <p:spTgt spid="462944"/>
                                        </p:tgtEl>
                                        <p:attrNameLst>
                                          <p:attrName>style.visibility</p:attrName>
                                        </p:attrNameLst>
                                      </p:cBhvr>
                                      <p:to>
                                        <p:strVal val="visible"/>
                                      </p:to>
                                    </p:set>
                                    <p:animEffect transition="in" filter="dissolve">
                                      <p:cBhvr>
                                        <p:cTn id="34" dur="500"/>
                                        <p:tgtEl>
                                          <p:spTgt spid="462944"/>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462951"/>
                                        </p:tgtEl>
                                        <p:attrNameLst>
                                          <p:attrName>style.visibility</p:attrName>
                                        </p:attrNameLst>
                                      </p:cBhvr>
                                      <p:to>
                                        <p:strVal val="visible"/>
                                      </p:to>
                                    </p:set>
                                    <p:anim calcmode="lin" valueType="num">
                                      <p:cBhvr additive="base">
                                        <p:cTn id="39" dur="1000" fill="hold"/>
                                        <p:tgtEl>
                                          <p:spTgt spid="462951"/>
                                        </p:tgtEl>
                                        <p:attrNameLst>
                                          <p:attrName>ppt_x</p:attrName>
                                        </p:attrNameLst>
                                      </p:cBhvr>
                                      <p:tavLst>
                                        <p:tav tm="0">
                                          <p:val>
                                            <p:strVal val="0-#ppt_w/2"/>
                                          </p:val>
                                        </p:tav>
                                        <p:tav tm="100000">
                                          <p:val>
                                            <p:strVal val="#ppt_x"/>
                                          </p:val>
                                        </p:tav>
                                      </p:tavLst>
                                    </p:anim>
                                    <p:anim calcmode="lin" valueType="num">
                                      <p:cBhvr additive="base">
                                        <p:cTn id="40" dur="1000" fill="hold"/>
                                        <p:tgtEl>
                                          <p:spTgt spid="462951"/>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462952"/>
                                        </p:tgtEl>
                                        <p:attrNameLst>
                                          <p:attrName>style.visibility</p:attrName>
                                        </p:attrNameLst>
                                      </p:cBhvr>
                                      <p:to>
                                        <p:strVal val="visible"/>
                                      </p:to>
                                    </p:set>
                                    <p:anim calcmode="lin" valueType="num">
                                      <p:cBhvr additive="base">
                                        <p:cTn id="43" dur="1000" fill="hold"/>
                                        <p:tgtEl>
                                          <p:spTgt spid="462952"/>
                                        </p:tgtEl>
                                        <p:attrNameLst>
                                          <p:attrName>ppt_x</p:attrName>
                                        </p:attrNameLst>
                                      </p:cBhvr>
                                      <p:tavLst>
                                        <p:tav tm="0">
                                          <p:val>
                                            <p:strVal val="0-#ppt_w/2"/>
                                          </p:val>
                                        </p:tav>
                                        <p:tav tm="100000">
                                          <p:val>
                                            <p:strVal val="#ppt_x"/>
                                          </p:val>
                                        </p:tav>
                                      </p:tavLst>
                                    </p:anim>
                                    <p:anim calcmode="lin" valueType="num">
                                      <p:cBhvr additive="base">
                                        <p:cTn id="44" dur="1000" fill="hold"/>
                                        <p:tgtEl>
                                          <p:spTgt spid="462952"/>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462953"/>
                                        </p:tgtEl>
                                        <p:attrNameLst>
                                          <p:attrName>style.visibility</p:attrName>
                                        </p:attrNameLst>
                                      </p:cBhvr>
                                      <p:to>
                                        <p:strVal val="visible"/>
                                      </p:to>
                                    </p:set>
                                    <p:anim calcmode="lin" valueType="num">
                                      <p:cBhvr additive="base">
                                        <p:cTn id="47" dur="1000" fill="hold"/>
                                        <p:tgtEl>
                                          <p:spTgt spid="462953"/>
                                        </p:tgtEl>
                                        <p:attrNameLst>
                                          <p:attrName>ppt_x</p:attrName>
                                        </p:attrNameLst>
                                      </p:cBhvr>
                                      <p:tavLst>
                                        <p:tav tm="0">
                                          <p:val>
                                            <p:strVal val="0-#ppt_w/2"/>
                                          </p:val>
                                        </p:tav>
                                        <p:tav tm="100000">
                                          <p:val>
                                            <p:strVal val="#ppt_x"/>
                                          </p:val>
                                        </p:tav>
                                      </p:tavLst>
                                    </p:anim>
                                    <p:anim calcmode="lin" valueType="num">
                                      <p:cBhvr additive="base">
                                        <p:cTn id="48" dur="1000" fill="hold"/>
                                        <p:tgtEl>
                                          <p:spTgt spid="462953"/>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462954"/>
                                        </p:tgtEl>
                                        <p:attrNameLst>
                                          <p:attrName>style.visibility</p:attrName>
                                        </p:attrNameLst>
                                      </p:cBhvr>
                                      <p:to>
                                        <p:strVal val="visible"/>
                                      </p:to>
                                    </p:set>
                                    <p:anim calcmode="lin" valueType="num">
                                      <p:cBhvr additive="base">
                                        <p:cTn id="51" dur="1000" fill="hold"/>
                                        <p:tgtEl>
                                          <p:spTgt spid="462954"/>
                                        </p:tgtEl>
                                        <p:attrNameLst>
                                          <p:attrName>ppt_x</p:attrName>
                                        </p:attrNameLst>
                                      </p:cBhvr>
                                      <p:tavLst>
                                        <p:tav tm="0">
                                          <p:val>
                                            <p:strVal val="0-#ppt_w/2"/>
                                          </p:val>
                                        </p:tav>
                                        <p:tav tm="100000">
                                          <p:val>
                                            <p:strVal val="#ppt_x"/>
                                          </p:val>
                                        </p:tav>
                                      </p:tavLst>
                                    </p:anim>
                                    <p:anim calcmode="lin" valueType="num">
                                      <p:cBhvr additive="base">
                                        <p:cTn id="52" dur="1000" fill="hold"/>
                                        <p:tgtEl>
                                          <p:spTgt spid="462954"/>
                                        </p:tgtEl>
                                        <p:attrNameLst>
                                          <p:attrName>ppt_y</p:attrName>
                                        </p:attrNameLst>
                                      </p:cBhvr>
                                      <p:tavLst>
                                        <p:tav tm="0">
                                          <p:val>
                                            <p:strVal val="#ppt_y"/>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462955"/>
                                        </p:tgtEl>
                                        <p:attrNameLst>
                                          <p:attrName>style.visibility</p:attrName>
                                        </p:attrNameLst>
                                      </p:cBhvr>
                                      <p:to>
                                        <p:strVal val="visible"/>
                                      </p:to>
                                    </p:set>
                                    <p:anim calcmode="lin" valueType="num">
                                      <p:cBhvr additive="base">
                                        <p:cTn id="57" dur="1000" fill="hold"/>
                                        <p:tgtEl>
                                          <p:spTgt spid="462955"/>
                                        </p:tgtEl>
                                        <p:attrNameLst>
                                          <p:attrName>ppt_x</p:attrName>
                                        </p:attrNameLst>
                                      </p:cBhvr>
                                      <p:tavLst>
                                        <p:tav tm="0">
                                          <p:val>
                                            <p:strVal val="#ppt_x"/>
                                          </p:val>
                                        </p:tav>
                                        <p:tav tm="100000">
                                          <p:val>
                                            <p:strVal val="#ppt_x"/>
                                          </p:val>
                                        </p:tav>
                                      </p:tavLst>
                                    </p:anim>
                                    <p:anim calcmode="lin" valueType="num">
                                      <p:cBhvr additive="base">
                                        <p:cTn id="58" dur="1000" fill="hold"/>
                                        <p:tgtEl>
                                          <p:spTgt spid="462955"/>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462956"/>
                                        </p:tgtEl>
                                        <p:attrNameLst>
                                          <p:attrName>style.visibility</p:attrName>
                                        </p:attrNameLst>
                                      </p:cBhvr>
                                      <p:to>
                                        <p:strVal val="visible"/>
                                      </p:to>
                                    </p:set>
                                    <p:anim calcmode="lin" valueType="num">
                                      <p:cBhvr additive="base">
                                        <p:cTn id="61" dur="1000" fill="hold"/>
                                        <p:tgtEl>
                                          <p:spTgt spid="462956"/>
                                        </p:tgtEl>
                                        <p:attrNameLst>
                                          <p:attrName>ppt_x</p:attrName>
                                        </p:attrNameLst>
                                      </p:cBhvr>
                                      <p:tavLst>
                                        <p:tav tm="0">
                                          <p:val>
                                            <p:strVal val="#ppt_x"/>
                                          </p:val>
                                        </p:tav>
                                        <p:tav tm="100000">
                                          <p:val>
                                            <p:strVal val="#ppt_x"/>
                                          </p:val>
                                        </p:tav>
                                      </p:tavLst>
                                    </p:anim>
                                    <p:anim calcmode="lin" valueType="num">
                                      <p:cBhvr additive="base">
                                        <p:cTn id="62" dur="1000" fill="hold"/>
                                        <p:tgtEl>
                                          <p:spTgt spid="462956"/>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462957"/>
                                        </p:tgtEl>
                                        <p:attrNameLst>
                                          <p:attrName>style.visibility</p:attrName>
                                        </p:attrNameLst>
                                      </p:cBhvr>
                                      <p:to>
                                        <p:strVal val="visible"/>
                                      </p:to>
                                    </p:set>
                                    <p:anim calcmode="lin" valueType="num">
                                      <p:cBhvr additive="base">
                                        <p:cTn id="65" dur="1000" fill="hold"/>
                                        <p:tgtEl>
                                          <p:spTgt spid="462957"/>
                                        </p:tgtEl>
                                        <p:attrNameLst>
                                          <p:attrName>ppt_x</p:attrName>
                                        </p:attrNameLst>
                                      </p:cBhvr>
                                      <p:tavLst>
                                        <p:tav tm="0">
                                          <p:val>
                                            <p:strVal val="#ppt_x"/>
                                          </p:val>
                                        </p:tav>
                                        <p:tav tm="100000">
                                          <p:val>
                                            <p:strVal val="#ppt_x"/>
                                          </p:val>
                                        </p:tav>
                                      </p:tavLst>
                                    </p:anim>
                                    <p:anim calcmode="lin" valueType="num">
                                      <p:cBhvr additive="base">
                                        <p:cTn id="66" dur="1000" fill="hold"/>
                                        <p:tgtEl>
                                          <p:spTgt spid="462957"/>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462958"/>
                                        </p:tgtEl>
                                        <p:attrNameLst>
                                          <p:attrName>style.visibility</p:attrName>
                                        </p:attrNameLst>
                                      </p:cBhvr>
                                      <p:to>
                                        <p:strVal val="visible"/>
                                      </p:to>
                                    </p:set>
                                    <p:anim calcmode="lin" valueType="num">
                                      <p:cBhvr additive="base">
                                        <p:cTn id="69" dur="1000" fill="hold"/>
                                        <p:tgtEl>
                                          <p:spTgt spid="462958"/>
                                        </p:tgtEl>
                                        <p:attrNameLst>
                                          <p:attrName>ppt_x</p:attrName>
                                        </p:attrNameLst>
                                      </p:cBhvr>
                                      <p:tavLst>
                                        <p:tav tm="0">
                                          <p:val>
                                            <p:strVal val="#ppt_x"/>
                                          </p:val>
                                        </p:tav>
                                        <p:tav tm="100000">
                                          <p:val>
                                            <p:strVal val="#ppt_x"/>
                                          </p:val>
                                        </p:tav>
                                      </p:tavLst>
                                    </p:anim>
                                    <p:anim calcmode="lin" valueType="num">
                                      <p:cBhvr additive="base">
                                        <p:cTn id="70" dur="1000" fill="hold"/>
                                        <p:tgtEl>
                                          <p:spTgt spid="462958"/>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462959"/>
                                        </p:tgtEl>
                                        <p:attrNameLst>
                                          <p:attrName>style.visibility</p:attrName>
                                        </p:attrNameLst>
                                      </p:cBhvr>
                                      <p:to>
                                        <p:strVal val="visible"/>
                                      </p:to>
                                    </p:set>
                                    <p:anim calcmode="lin" valueType="num">
                                      <p:cBhvr additive="base">
                                        <p:cTn id="73" dur="1000" fill="hold"/>
                                        <p:tgtEl>
                                          <p:spTgt spid="462959"/>
                                        </p:tgtEl>
                                        <p:attrNameLst>
                                          <p:attrName>ppt_x</p:attrName>
                                        </p:attrNameLst>
                                      </p:cBhvr>
                                      <p:tavLst>
                                        <p:tav tm="0">
                                          <p:val>
                                            <p:strVal val="#ppt_x"/>
                                          </p:val>
                                        </p:tav>
                                        <p:tav tm="100000">
                                          <p:val>
                                            <p:strVal val="#ppt_x"/>
                                          </p:val>
                                        </p:tav>
                                      </p:tavLst>
                                    </p:anim>
                                    <p:anim calcmode="lin" valueType="num">
                                      <p:cBhvr additive="base">
                                        <p:cTn id="74" dur="1000" fill="hold"/>
                                        <p:tgtEl>
                                          <p:spTgt spid="462959"/>
                                        </p:tgtEl>
                                        <p:attrNameLst>
                                          <p:attrName>ppt_y</p:attrName>
                                        </p:attrNameLst>
                                      </p:cBhvr>
                                      <p:tavLst>
                                        <p:tav tm="0">
                                          <p:val>
                                            <p:strVal val="1+#ppt_h/2"/>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8" fill="hold" nodeType="clickEffect">
                                  <p:stCondLst>
                                    <p:cond delay="0"/>
                                  </p:stCondLst>
                                  <p:childTnLst>
                                    <p:set>
                                      <p:cBhvr>
                                        <p:cTn id="78" dur="1" fill="hold">
                                          <p:stCondLst>
                                            <p:cond delay="0"/>
                                          </p:stCondLst>
                                        </p:cTn>
                                        <p:tgtEl>
                                          <p:spTgt spid="462950"/>
                                        </p:tgtEl>
                                        <p:attrNameLst>
                                          <p:attrName>style.visibility</p:attrName>
                                        </p:attrNameLst>
                                      </p:cBhvr>
                                      <p:to>
                                        <p:strVal val="visible"/>
                                      </p:to>
                                    </p:set>
                                    <p:anim calcmode="lin" valueType="num">
                                      <p:cBhvr additive="base">
                                        <p:cTn id="79" dur="500" fill="hold"/>
                                        <p:tgtEl>
                                          <p:spTgt spid="462950"/>
                                        </p:tgtEl>
                                        <p:attrNameLst>
                                          <p:attrName>ppt_x</p:attrName>
                                        </p:attrNameLst>
                                      </p:cBhvr>
                                      <p:tavLst>
                                        <p:tav tm="0">
                                          <p:val>
                                            <p:strVal val="0-#ppt_w/2"/>
                                          </p:val>
                                        </p:tav>
                                        <p:tav tm="100000">
                                          <p:val>
                                            <p:strVal val="#ppt_x"/>
                                          </p:val>
                                        </p:tav>
                                      </p:tavLst>
                                    </p:anim>
                                    <p:anim calcmode="lin" valueType="num">
                                      <p:cBhvr additive="base">
                                        <p:cTn id="80" dur="500" fill="hold"/>
                                        <p:tgtEl>
                                          <p:spTgt spid="4629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2853" grpId="0" animBg="1"/>
      <p:bldP spid="462854" grpId="0" autoUpdateAnimBg="0"/>
      <p:bldP spid="462887" grpId="0" autoUpdateAnimBg="0"/>
      <p:bldP spid="462951" grpId="0" animBg="1"/>
      <p:bldP spid="462952" grpId="0" animBg="1"/>
      <p:bldP spid="462953" grpId="0" animBg="1"/>
      <p:bldP spid="462954" grpId="0" animBg="1"/>
      <p:bldP spid="462955" grpId="0" animBg="1"/>
      <p:bldP spid="462956" grpId="0" animBg="1"/>
      <p:bldP spid="462957" grpId="0" animBg="1"/>
      <p:bldP spid="462958" grpId="0" animBg="1"/>
      <p:bldP spid="462959"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a:xfrm>
            <a:off x="847725" y="458788"/>
            <a:ext cx="7468394" cy="712787"/>
          </a:xfrm>
        </p:spPr>
        <p:txBody>
          <a:bodyPr/>
          <a:lstStyle/>
          <a:p>
            <a:pPr algn="ctr"/>
            <a:r>
              <a:rPr lang="zh-CN" altLang="en-US" sz="3600" i="0" dirty="0">
                <a:latin typeface="黑体" pitchFamily="2" charset="-122"/>
                <a:ea typeface="黑体" pitchFamily="2" charset="-122"/>
              </a:rPr>
              <a:t>图像的位置变换</a:t>
            </a:r>
          </a:p>
        </p:txBody>
      </p:sp>
      <p:sp>
        <p:nvSpPr>
          <p:cNvPr id="203779" name="Rectangle 3"/>
          <p:cNvSpPr>
            <a:spLocks noGrp="1" noChangeArrowheads="1"/>
          </p:cNvSpPr>
          <p:nvPr>
            <p:ph type="body" sz="half" idx="1"/>
          </p:nvPr>
        </p:nvSpPr>
        <p:spPr>
          <a:xfrm>
            <a:off x="468313" y="2276475"/>
            <a:ext cx="7775575" cy="3600450"/>
          </a:xfrm>
        </p:spPr>
        <p:txBody>
          <a:bodyPr/>
          <a:lstStyle/>
          <a:p>
            <a:pPr marL="609600" indent="-609600">
              <a:lnSpc>
                <a:spcPct val="150000"/>
              </a:lnSpc>
            </a:pPr>
            <a:r>
              <a:rPr lang="zh-CN" altLang="en-US" sz="2800" b="1" dirty="0">
                <a:ea typeface="华文细黑" pitchFamily="2" charset="-122"/>
              </a:rPr>
              <a:t>所谓图像的位置变换是指图像的大小和形状不发生变化，只是将图像进行</a:t>
            </a:r>
            <a:r>
              <a:rPr lang="zh-CN" altLang="en-US" sz="2800" b="1" dirty="0">
                <a:ea typeface="华文细黑" pitchFamily="2" charset="-122"/>
                <a:hlinkClick r:id="rId3" action="ppaction://hlinksldjump"/>
              </a:rPr>
              <a:t>平移</a:t>
            </a:r>
            <a:r>
              <a:rPr lang="zh-CN" altLang="en-US" sz="2800" b="1" dirty="0">
                <a:ea typeface="华文细黑" pitchFamily="2" charset="-122"/>
              </a:rPr>
              <a:t>、</a:t>
            </a:r>
            <a:r>
              <a:rPr lang="zh-CN" altLang="en-US" sz="2800" b="1" dirty="0">
                <a:ea typeface="华文细黑" pitchFamily="2" charset="-122"/>
                <a:hlinkClick r:id="rId4" action="ppaction://hlinksldjump"/>
              </a:rPr>
              <a:t>镜像</a:t>
            </a:r>
            <a:r>
              <a:rPr lang="zh-CN" altLang="en-US" sz="2800" b="1" dirty="0">
                <a:ea typeface="华文细黑" pitchFamily="2" charset="-122"/>
              </a:rPr>
              <a:t>和</a:t>
            </a:r>
            <a:r>
              <a:rPr lang="zh-CN" altLang="en-US" sz="2800" b="1" dirty="0">
                <a:ea typeface="华文细黑" pitchFamily="2" charset="-122"/>
                <a:hlinkClick r:id="rId5" action="ppaction://hlinksldjump"/>
              </a:rPr>
              <a:t>旋转</a:t>
            </a:r>
            <a:r>
              <a:rPr lang="zh-CN" altLang="en-US" sz="2800" b="1" dirty="0">
                <a:ea typeface="华文细黑" pitchFamily="2" charset="-122"/>
              </a:rPr>
              <a:t>。</a:t>
            </a:r>
          </a:p>
          <a:p>
            <a:pPr marL="609600" indent="-609600">
              <a:lnSpc>
                <a:spcPct val="150000"/>
              </a:lnSpc>
            </a:pPr>
            <a:r>
              <a:rPr lang="zh-CN" altLang="en-US" sz="2800" b="1" dirty="0">
                <a:ea typeface="华文细黑" pitchFamily="2" charset="-122"/>
              </a:rPr>
              <a:t>图像的位置变换主要是用于目标识别中的</a:t>
            </a:r>
            <a:r>
              <a:rPr lang="zh-CN" altLang="en-US" sz="2800" b="1" dirty="0">
                <a:ea typeface="华文细黑" pitchFamily="2" charset="-122"/>
                <a:hlinkClick r:id="rId6" action="ppaction://hlinksldjump"/>
              </a:rPr>
              <a:t>目标配准</a:t>
            </a:r>
            <a:r>
              <a:rPr lang="zh-CN" altLang="en-US" sz="2800" b="1" dirty="0">
                <a:ea typeface="华文细黑" pitchFamily="2" charset="-122"/>
              </a:rPr>
              <a:t>。</a:t>
            </a:r>
          </a:p>
          <a:p>
            <a:pPr marL="609600" indent="-609600">
              <a:buFont typeface="Wingdings" pitchFamily="2" charset="2"/>
              <a:buNone/>
            </a:pPr>
            <a:endParaRPr lang="en-US" altLang="zh-CN" sz="2800" b="1" dirty="0">
              <a:ea typeface="华文细黑" pitchFamily="2" charset="-122"/>
            </a:endParaRPr>
          </a:p>
        </p:txBody>
      </p:sp>
    </p:spTree>
    <p:extLst>
      <p:ext uri="{BB962C8B-B14F-4D97-AF65-F5344CB8AC3E}">
        <p14:creationId xmlns:p14="http://schemas.microsoft.com/office/powerpoint/2010/main" val="3376615534"/>
      </p:ext>
    </p:extLst>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3779">
                                            <p:txEl>
                                              <p:pRg st="0" end="0"/>
                                            </p:txEl>
                                          </p:spTgt>
                                        </p:tgtEl>
                                        <p:attrNameLst>
                                          <p:attrName>style.visibility</p:attrName>
                                        </p:attrNameLst>
                                      </p:cBhvr>
                                      <p:to>
                                        <p:strVal val="visible"/>
                                      </p:to>
                                    </p:set>
                                    <p:anim calcmode="lin" valueType="num">
                                      <p:cBhvr additive="base">
                                        <p:cTn id="7" dur="500" fill="hold"/>
                                        <p:tgtEl>
                                          <p:spTgt spid="20377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0377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03779">
                                            <p:txEl>
                                              <p:pRg st="1" end="1"/>
                                            </p:txEl>
                                          </p:spTgt>
                                        </p:tgtEl>
                                        <p:attrNameLst>
                                          <p:attrName>style.visibility</p:attrName>
                                        </p:attrNameLst>
                                      </p:cBhvr>
                                      <p:to>
                                        <p:strVal val="visible"/>
                                      </p:to>
                                    </p:set>
                                    <p:anim calcmode="lin" valueType="num">
                                      <p:cBhvr additive="base">
                                        <p:cTn id="13" dur="500" fill="hold"/>
                                        <p:tgtEl>
                                          <p:spTgt spid="20377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03779">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79" grpId="0" build="p"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3874" name="Rectangle 2"/>
          <p:cNvSpPr>
            <a:spLocks noGrp="1" noChangeArrowheads="1"/>
          </p:cNvSpPr>
          <p:nvPr>
            <p:ph type="title"/>
          </p:nvPr>
        </p:nvSpPr>
        <p:spPr>
          <a:xfrm>
            <a:off x="755650" y="549275"/>
            <a:ext cx="5083175" cy="684213"/>
          </a:xfrm>
        </p:spPr>
        <p:txBody>
          <a:bodyPr/>
          <a:lstStyle/>
          <a:p>
            <a:r>
              <a:rPr lang="zh-CN" altLang="en-US" sz="3600" i="0">
                <a:latin typeface="黑体" pitchFamily="2" charset="-122"/>
                <a:ea typeface="黑体" pitchFamily="2" charset="-122"/>
              </a:rPr>
              <a:t>图像放大</a:t>
            </a:r>
          </a:p>
        </p:txBody>
      </p:sp>
      <p:sp>
        <p:nvSpPr>
          <p:cNvPr id="463875" name="Rectangle 3"/>
          <p:cNvSpPr>
            <a:spLocks noGrp="1" noChangeArrowheads="1"/>
          </p:cNvSpPr>
          <p:nvPr>
            <p:ph type="body" idx="1"/>
          </p:nvPr>
        </p:nvSpPr>
        <p:spPr>
          <a:xfrm>
            <a:off x="684213" y="1916113"/>
            <a:ext cx="7920037" cy="3455987"/>
          </a:xfrm>
        </p:spPr>
        <p:txBody>
          <a:bodyPr/>
          <a:lstStyle/>
          <a:p>
            <a:pPr marL="609600" indent="-609600">
              <a:lnSpc>
                <a:spcPct val="120000"/>
              </a:lnSpc>
            </a:pPr>
            <a:r>
              <a:rPr lang="zh-CN" altLang="en-US" sz="2800" b="1">
                <a:latin typeface="华文细黑" pitchFamily="2" charset="-122"/>
                <a:ea typeface="华文细黑" pitchFamily="2" charset="-122"/>
              </a:rPr>
              <a:t>图像放大从字面上看，是图像缩小的逆操作，但是，从信息处理的角度来看，则难易程度完全不一样。</a:t>
            </a:r>
          </a:p>
          <a:p>
            <a:pPr marL="609600" indent="-609600">
              <a:lnSpc>
                <a:spcPct val="120000"/>
              </a:lnSpc>
            </a:pPr>
            <a:r>
              <a:rPr lang="zh-CN" altLang="en-US" sz="2800" b="1">
                <a:latin typeface="华文细黑" pitchFamily="2" charset="-122"/>
                <a:ea typeface="华文细黑" pitchFamily="2" charset="-122"/>
              </a:rPr>
              <a:t>图像缩小是从多个信息中选出所需要的信息，而图像放大则是需要对多出的空位填入适当的值，是信息的估计。</a:t>
            </a:r>
          </a:p>
        </p:txBody>
      </p:sp>
    </p:spTree>
    <p:extLst>
      <p:ext uri="{BB962C8B-B14F-4D97-AF65-F5344CB8AC3E}">
        <p14:creationId xmlns:p14="http://schemas.microsoft.com/office/powerpoint/2010/main" val="3368223773"/>
      </p:ext>
    </p:extLst>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63875">
                                            <p:txEl>
                                              <p:pRg st="0" end="0"/>
                                            </p:txEl>
                                          </p:spTgt>
                                        </p:tgtEl>
                                        <p:attrNameLst>
                                          <p:attrName>style.visibility</p:attrName>
                                        </p:attrNameLst>
                                      </p:cBhvr>
                                      <p:to>
                                        <p:strVal val="visible"/>
                                      </p:to>
                                    </p:set>
                                    <p:anim calcmode="lin" valueType="num">
                                      <p:cBhvr additive="base">
                                        <p:cTn id="7" dur="500" fill="hold"/>
                                        <p:tgtEl>
                                          <p:spTgt spid="46387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6387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63875">
                                            <p:txEl>
                                              <p:pRg st="1" end="1"/>
                                            </p:txEl>
                                          </p:spTgt>
                                        </p:tgtEl>
                                        <p:attrNameLst>
                                          <p:attrName>style.visibility</p:attrName>
                                        </p:attrNameLst>
                                      </p:cBhvr>
                                      <p:to>
                                        <p:strVal val="visible"/>
                                      </p:to>
                                    </p:set>
                                    <p:anim calcmode="lin" valueType="num">
                                      <p:cBhvr additive="base">
                                        <p:cTn id="13" dur="500" fill="hold"/>
                                        <p:tgtEl>
                                          <p:spTgt spid="46387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63875">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875" grpId="0" build="p"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4898" name="Rectangle 2"/>
          <p:cNvSpPr>
            <a:spLocks noGrp="1" noChangeArrowheads="1"/>
          </p:cNvSpPr>
          <p:nvPr>
            <p:ph type="title"/>
          </p:nvPr>
        </p:nvSpPr>
        <p:spPr>
          <a:xfrm>
            <a:off x="755650" y="188913"/>
            <a:ext cx="7618413" cy="1258887"/>
          </a:xfrm>
        </p:spPr>
        <p:txBody>
          <a:bodyPr/>
          <a:lstStyle/>
          <a:p>
            <a:pPr algn="ctr"/>
            <a:r>
              <a:rPr lang="zh-CN" altLang="en-US" sz="3600" i="0" dirty="0">
                <a:latin typeface="黑体" pitchFamily="2" charset="-122"/>
                <a:ea typeface="黑体" pitchFamily="2" charset="-122"/>
              </a:rPr>
              <a:t>图像放大</a:t>
            </a:r>
            <a:br>
              <a:rPr lang="zh-CN" altLang="en-US" sz="3600" i="0" dirty="0">
                <a:latin typeface="黑体" pitchFamily="2" charset="-122"/>
                <a:ea typeface="黑体" pitchFamily="2" charset="-122"/>
              </a:rPr>
            </a:br>
            <a:r>
              <a:rPr lang="zh-CN" altLang="en-US" sz="3600" i="0" dirty="0">
                <a:latin typeface="黑体" pitchFamily="2" charset="-122"/>
                <a:ea typeface="黑体" pitchFamily="2" charset="-122"/>
              </a:rPr>
              <a:t>          </a:t>
            </a:r>
            <a:r>
              <a:rPr lang="en-US" altLang="zh-CN" sz="3200" i="0" dirty="0">
                <a:latin typeface="Times New Roman"/>
                <a:ea typeface="黑体" pitchFamily="2" charset="-122"/>
              </a:rPr>
              <a:t>——</a:t>
            </a:r>
            <a:r>
              <a:rPr lang="en-US" altLang="zh-CN" sz="3200" i="0" dirty="0">
                <a:latin typeface="黑体" pitchFamily="2" charset="-122"/>
                <a:ea typeface="黑体" pitchFamily="2" charset="-122"/>
              </a:rPr>
              <a:t> </a:t>
            </a:r>
            <a:r>
              <a:rPr lang="zh-CN" altLang="en-US" sz="3200" i="0" dirty="0">
                <a:latin typeface="黑体" pitchFamily="2" charset="-122"/>
                <a:ea typeface="黑体" pitchFamily="2" charset="-122"/>
              </a:rPr>
              <a:t>实现思路</a:t>
            </a:r>
          </a:p>
        </p:txBody>
      </p:sp>
      <p:sp>
        <p:nvSpPr>
          <p:cNvPr id="464899" name="Rectangle 3"/>
          <p:cNvSpPr>
            <a:spLocks noGrp="1" noChangeArrowheads="1"/>
          </p:cNvSpPr>
          <p:nvPr>
            <p:ph type="body" idx="1"/>
          </p:nvPr>
        </p:nvSpPr>
        <p:spPr>
          <a:xfrm>
            <a:off x="539948" y="1772816"/>
            <a:ext cx="8064500" cy="1584325"/>
          </a:xfrm>
        </p:spPr>
        <p:txBody>
          <a:bodyPr/>
          <a:lstStyle/>
          <a:p>
            <a:pPr marL="609600" indent="-609600">
              <a:lnSpc>
                <a:spcPct val="120000"/>
              </a:lnSpc>
            </a:pPr>
            <a:r>
              <a:rPr lang="zh-CN" altLang="en-US" sz="2800" b="1" dirty="0">
                <a:latin typeface="华文细黑" pitchFamily="2" charset="-122"/>
                <a:ea typeface="华文细黑" pitchFamily="2" charset="-122"/>
              </a:rPr>
              <a:t>最简单的思想是，如果需要将原图像放大为</a:t>
            </a:r>
            <a:r>
              <a:rPr lang="en-US" altLang="zh-CN" sz="2800" b="1" dirty="0">
                <a:latin typeface="华文细黑" pitchFamily="2" charset="-122"/>
                <a:ea typeface="华文细黑" pitchFamily="2" charset="-122"/>
              </a:rPr>
              <a:t>k</a:t>
            </a:r>
            <a:r>
              <a:rPr lang="zh-CN" altLang="en-US" sz="2800" b="1" dirty="0">
                <a:latin typeface="华文细黑" pitchFamily="2" charset="-122"/>
                <a:ea typeface="华文细黑" pitchFamily="2" charset="-122"/>
              </a:rPr>
              <a:t>倍，则将原图像中的每个像素值，填在</a:t>
            </a:r>
            <a:r>
              <a:rPr lang="zh-CN" altLang="en-US" sz="2800" b="1" dirty="0">
                <a:latin typeface="华文细黑" pitchFamily="2" charset="-122"/>
                <a:ea typeface="华文细黑" pitchFamily="2" charset="-122"/>
                <a:hlinkClick r:id="rId3" action="ppaction://hlinksldjump"/>
              </a:rPr>
              <a:t>新图像</a:t>
            </a:r>
            <a:r>
              <a:rPr lang="zh-CN" altLang="en-US" sz="2800" b="1" dirty="0">
                <a:latin typeface="华文细黑" pitchFamily="2" charset="-122"/>
                <a:ea typeface="华文细黑" pitchFamily="2" charset="-122"/>
              </a:rPr>
              <a:t>中对应的</a:t>
            </a:r>
            <a:r>
              <a:rPr lang="en-US" altLang="zh-CN" sz="2800" b="1" dirty="0">
                <a:latin typeface="华文细黑" pitchFamily="2" charset="-122"/>
                <a:ea typeface="华文细黑" pitchFamily="2" charset="-122"/>
              </a:rPr>
              <a:t>k*k</a:t>
            </a:r>
            <a:r>
              <a:rPr lang="zh-CN" altLang="en-US" sz="2800" b="1" dirty="0">
                <a:latin typeface="华文细黑" pitchFamily="2" charset="-122"/>
                <a:ea typeface="华文细黑" pitchFamily="2" charset="-122"/>
              </a:rPr>
              <a:t>大小的子块中。</a:t>
            </a:r>
          </a:p>
        </p:txBody>
      </p:sp>
      <p:graphicFrame>
        <p:nvGraphicFramePr>
          <p:cNvPr id="464900" name="Group 4"/>
          <p:cNvGraphicFramePr>
            <a:graphicFrameLocks noGrp="1"/>
          </p:cNvGraphicFramePr>
          <p:nvPr>
            <p:extLst>
              <p:ext uri="{D42A27DB-BD31-4B8C-83A1-F6EECF244321}">
                <p14:modId xmlns:p14="http://schemas.microsoft.com/office/powerpoint/2010/main" val="2593191713"/>
              </p:ext>
            </p:extLst>
          </p:nvPr>
        </p:nvGraphicFramePr>
        <p:xfrm>
          <a:off x="1690885" y="4293766"/>
          <a:ext cx="698500" cy="670560"/>
        </p:xfrm>
        <a:graphic>
          <a:graphicData uri="http://schemas.openxmlformats.org/drawingml/2006/table">
            <a:tbl>
              <a:tblPr/>
              <a:tblGrid>
                <a:gridCol w="349250">
                  <a:extLst>
                    <a:ext uri="{9D8B030D-6E8A-4147-A177-3AD203B41FA5}">
                      <a16:colId xmlns:a16="http://schemas.microsoft.com/office/drawing/2014/main" xmlns="" val="20000"/>
                    </a:ext>
                  </a:extLst>
                </a:gridCol>
                <a:gridCol w="349250">
                  <a:extLst>
                    <a:ext uri="{9D8B030D-6E8A-4147-A177-3AD203B41FA5}">
                      <a16:colId xmlns:a16="http://schemas.microsoft.com/office/drawing/2014/main" xmlns="" val="20001"/>
                    </a:ext>
                  </a:extLst>
                </a:gridCol>
              </a:tblGrid>
              <a:tr h="323850">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600" b="0" i="0" u="none" strike="noStrike" cap="none" normalizeH="0" baseline="0">
                        <a:ln>
                          <a:noFill/>
                        </a:ln>
                        <a:solidFill>
                          <a:schemeClr val="tx1"/>
                        </a:solidFill>
                        <a:effectLst/>
                        <a:latin typeface="宋体" charset="-122"/>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00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6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33CC"/>
                    </a:solidFill>
                  </a:tcPr>
                </a:tc>
                <a:extLst>
                  <a:ext uri="{0D108BD9-81ED-4DB2-BD59-A6C34878D82A}">
                    <a16:rowId xmlns:a16="http://schemas.microsoft.com/office/drawing/2014/main" xmlns="" val="10000"/>
                  </a:ext>
                </a:extLst>
              </a:tr>
              <a:tr h="323850">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600" b="0" i="0" u="none" strike="noStrike" cap="none" normalizeH="0" baseline="0">
                        <a:ln>
                          <a:noFill/>
                        </a:ln>
                        <a:solidFill>
                          <a:schemeClr val="tx1"/>
                        </a:solidFill>
                        <a:effectLst/>
                        <a:latin typeface="宋体" charset="-122"/>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006666"/>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6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996633"/>
                    </a:solidFill>
                  </a:tcPr>
                </a:tc>
                <a:extLst>
                  <a:ext uri="{0D108BD9-81ED-4DB2-BD59-A6C34878D82A}">
                    <a16:rowId xmlns:a16="http://schemas.microsoft.com/office/drawing/2014/main" xmlns="" val="10001"/>
                  </a:ext>
                </a:extLst>
              </a:tr>
            </a:tbl>
          </a:graphicData>
        </a:graphic>
      </p:graphicFrame>
      <p:graphicFrame>
        <p:nvGraphicFramePr>
          <p:cNvPr id="464912" name="Group 16"/>
          <p:cNvGraphicFramePr>
            <a:graphicFrameLocks noGrp="1"/>
          </p:cNvGraphicFramePr>
          <p:nvPr>
            <p:extLst>
              <p:ext uri="{D42A27DB-BD31-4B8C-83A1-F6EECF244321}">
                <p14:modId xmlns:p14="http://schemas.microsoft.com/office/powerpoint/2010/main" val="443284458"/>
              </p:ext>
            </p:extLst>
          </p:nvPr>
        </p:nvGraphicFramePr>
        <p:xfrm>
          <a:off x="5075435" y="3646066"/>
          <a:ext cx="2667000" cy="2438400"/>
        </p:xfrm>
        <a:graphic>
          <a:graphicData uri="http://schemas.openxmlformats.org/drawingml/2006/table">
            <a:tbl>
              <a:tblPr/>
              <a:tblGrid>
                <a:gridCol w="266700">
                  <a:extLst>
                    <a:ext uri="{9D8B030D-6E8A-4147-A177-3AD203B41FA5}">
                      <a16:colId xmlns:a16="http://schemas.microsoft.com/office/drawing/2014/main" xmlns="" val="20000"/>
                    </a:ext>
                  </a:extLst>
                </a:gridCol>
                <a:gridCol w="266700">
                  <a:extLst>
                    <a:ext uri="{9D8B030D-6E8A-4147-A177-3AD203B41FA5}">
                      <a16:colId xmlns:a16="http://schemas.microsoft.com/office/drawing/2014/main" xmlns="" val="20001"/>
                    </a:ext>
                  </a:extLst>
                </a:gridCol>
                <a:gridCol w="266700">
                  <a:extLst>
                    <a:ext uri="{9D8B030D-6E8A-4147-A177-3AD203B41FA5}">
                      <a16:colId xmlns:a16="http://schemas.microsoft.com/office/drawing/2014/main" xmlns="" val="20002"/>
                    </a:ext>
                  </a:extLst>
                </a:gridCol>
                <a:gridCol w="254000">
                  <a:extLst>
                    <a:ext uri="{9D8B030D-6E8A-4147-A177-3AD203B41FA5}">
                      <a16:colId xmlns:a16="http://schemas.microsoft.com/office/drawing/2014/main" xmlns="" val="20003"/>
                    </a:ext>
                  </a:extLst>
                </a:gridCol>
                <a:gridCol w="279400">
                  <a:extLst>
                    <a:ext uri="{9D8B030D-6E8A-4147-A177-3AD203B41FA5}">
                      <a16:colId xmlns:a16="http://schemas.microsoft.com/office/drawing/2014/main" xmlns="" val="20004"/>
                    </a:ext>
                  </a:extLst>
                </a:gridCol>
                <a:gridCol w="266700">
                  <a:extLst>
                    <a:ext uri="{9D8B030D-6E8A-4147-A177-3AD203B41FA5}">
                      <a16:colId xmlns:a16="http://schemas.microsoft.com/office/drawing/2014/main" xmlns="" val="20005"/>
                    </a:ext>
                  </a:extLst>
                </a:gridCol>
                <a:gridCol w="266700">
                  <a:extLst>
                    <a:ext uri="{9D8B030D-6E8A-4147-A177-3AD203B41FA5}">
                      <a16:colId xmlns:a16="http://schemas.microsoft.com/office/drawing/2014/main" xmlns="" val="20006"/>
                    </a:ext>
                  </a:extLst>
                </a:gridCol>
                <a:gridCol w="266700">
                  <a:extLst>
                    <a:ext uri="{9D8B030D-6E8A-4147-A177-3AD203B41FA5}">
                      <a16:colId xmlns:a16="http://schemas.microsoft.com/office/drawing/2014/main" xmlns="" val="20007"/>
                    </a:ext>
                  </a:extLst>
                </a:gridCol>
                <a:gridCol w="266700">
                  <a:extLst>
                    <a:ext uri="{9D8B030D-6E8A-4147-A177-3AD203B41FA5}">
                      <a16:colId xmlns:a16="http://schemas.microsoft.com/office/drawing/2014/main" xmlns="" val="20008"/>
                    </a:ext>
                  </a:extLst>
                </a:gridCol>
                <a:gridCol w="266700">
                  <a:extLst>
                    <a:ext uri="{9D8B030D-6E8A-4147-A177-3AD203B41FA5}">
                      <a16:colId xmlns:a16="http://schemas.microsoft.com/office/drawing/2014/main" xmlns="" val="20009"/>
                    </a:ext>
                  </a:extLst>
                </a:gridCol>
              </a:tblGrid>
              <a:tr h="203200">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00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00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00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00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00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33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33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33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33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33CC"/>
                    </a:solidFill>
                  </a:tcPr>
                </a:tc>
                <a:extLst>
                  <a:ext uri="{0D108BD9-81ED-4DB2-BD59-A6C34878D82A}">
                    <a16:rowId xmlns:a16="http://schemas.microsoft.com/office/drawing/2014/main" xmlns="" val="10000"/>
                  </a:ext>
                </a:extLst>
              </a:tr>
              <a:tr h="203200">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00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00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00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00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00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33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33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33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33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33CC"/>
                    </a:solidFill>
                  </a:tcPr>
                </a:tc>
                <a:extLst>
                  <a:ext uri="{0D108BD9-81ED-4DB2-BD59-A6C34878D82A}">
                    <a16:rowId xmlns:a16="http://schemas.microsoft.com/office/drawing/2014/main" xmlns="" val="10001"/>
                  </a:ext>
                </a:extLst>
              </a:tr>
              <a:tr h="203200">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00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00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00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00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00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33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33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33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33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33CC"/>
                    </a:solidFill>
                  </a:tcPr>
                </a:tc>
                <a:extLst>
                  <a:ext uri="{0D108BD9-81ED-4DB2-BD59-A6C34878D82A}">
                    <a16:rowId xmlns:a16="http://schemas.microsoft.com/office/drawing/2014/main" xmlns="" val="10002"/>
                  </a:ext>
                </a:extLst>
              </a:tr>
              <a:tr h="203200">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00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00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00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00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00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33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33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33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33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33CC"/>
                    </a:solidFill>
                  </a:tcPr>
                </a:tc>
                <a:extLst>
                  <a:ext uri="{0D108BD9-81ED-4DB2-BD59-A6C34878D82A}">
                    <a16:rowId xmlns:a16="http://schemas.microsoft.com/office/drawing/2014/main" xmlns="" val="10003"/>
                  </a:ext>
                </a:extLst>
              </a:tr>
              <a:tr h="203200">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00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00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00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00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C00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33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33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33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33CC"/>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33CC"/>
                    </a:solidFill>
                  </a:tcPr>
                </a:tc>
                <a:extLst>
                  <a:ext uri="{0D108BD9-81ED-4DB2-BD59-A6C34878D82A}">
                    <a16:rowId xmlns:a16="http://schemas.microsoft.com/office/drawing/2014/main" xmlns="" val="10004"/>
                  </a:ext>
                </a:extLst>
              </a:tr>
              <a:tr h="203200">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66"/>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66"/>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66"/>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66"/>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66"/>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96633"/>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96633"/>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96633"/>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96633"/>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96633"/>
                    </a:solidFill>
                  </a:tcPr>
                </a:tc>
                <a:extLst>
                  <a:ext uri="{0D108BD9-81ED-4DB2-BD59-A6C34878D82A}">
                    <a16:rowId xmlns:a16="http://schemas.microsoft.com/office/drawing/2014/main" xmlns="" val="10005"/>
                  </a:ext>
                </a:extLst>
              </a:tr>
              <a:tr h="203200">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66"/>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66"/>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66"/>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66"/>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66"/>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96633"/>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96633"/>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96633"/>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96633"/>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96633"/>
                    </a:solidFill>
                  </a:tcPr>
                </a:tc>
                <a:extLst>
                  <a:ext uri="{0D108BD9-81ED-4DB2-BD59-A6C34878D82A}">
                    <a16:rowId xmlns:a16="http://schemas.microsoft.com/office/drawing/2014/main" xmlns="" val="10006"/>
                  </a:ext>
                </a:extLst>
              </a:tr>
              <a:tr h="203200">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66"/>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66"/>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66"/>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66"/>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66"/>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96633"/>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96633"/>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96633"/>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96633"/>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96633"/>
                    </a:solidFill>
                  </a:tcPr>
                </a:tc>
                <a:extLst>
                  <a:ext uri="{0D108BD9-81ED-4DB2-BD59-A6C34878D82A}">
                    <a16:rowId xmlns:a16="http://schemas.microsoft.com/office/drawing/2014/main" xmlns="" val="10007"/>
                  </a:ext>
                </a:extLst>
              </a:tr>
              <a:tr h="203200">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66"/>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66"/>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66"/>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66"/>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66"/>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96633"/>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96633"/>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96633"/>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96633"/>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96633"/>
                    </a:solidFill>
                  </a:tcPr>
                </a:tc>
                <a:extLst>
                  <a:ext uri="{0D108BD9-81ED-4DB2-BD59-A6C34878D82A}">
                    <a16:rowId xmlns:a16="http://schemas.microsoft.com/office/drawing/2014/main" xmlns="" val="10008"/>
                  </a:ext>
                </a:extLst>
              </a:tr>
              <a:tr h="203200">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006666"/>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006666"/>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006666"/>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006666"/>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006666"/>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996633"/>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996633"/>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996633"/>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996633"/>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endParaRPr kumimoji="0" lang="zh-CN" altLang="zh-CN" sz="1000" b="0" i="0" u="none" strike="noStrike" cap="none" normalizeH="0" baseline="0">
                        <a:ln>
                          <a:noFill/>
                        </a:ln>
                        <a:solidFill>
                          <a:schemeClr val="tx1"/>
                        </a:solidFill>
                        <a:effectLst/>
                        <a:latin typeface="宋体" charset="-122"/>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996633"/>
                    </a:solidFill>
                  </a:tcPr>
                </a:tc>
                <a:extLst>
                  <a:ext uri="{0D108BD9-81ED-4DB2-BD59-A6C34878D82A}">
                    <a16:rowId xmlns:a16="http://schemas.microsoft.com/office/drawing/2014/main" xmlns="" val="10009"/>
                  </a:ext>
                </a:extLst>
              </a:tr>
            </a:tbl>
          </a:graphicData>
        </a:graphic>
      </p:graphicFrame>
      <p:grpSp>
        <p:nvGrpSpPr>
          <p:cNvPr id="465037" name="Group 141"/>
          <p:cNvGrpSpPr>
            <a:grpSpLocks/>
          </p:cNvGrpSpPr>
          <p:nvPr/>
        </p:nvGrpSpPr>
        <p:grpSpPr bwMode="auto">
          <a:xfrm>
            <a:off x="3130748" y="4004841"/>
            <a:ext cx="1441450" cy="893763"/>
            <a:chOff x="1837" y="2704"/>
            <a:chExt cx="908" cy="563"/>
          </a:xfrm>
        </p:grpSpPr>
        <p:sp>
          <p:nvSpPr>
            <p:cNvPr id="464911" name="AutoShape 15"/>
            <p:cNvSpPr>
              <a:spLocks noChangeArrowheads="1"/>
            </p:cNvSpPr>
            <p:nvPr/>
          </p:nvSpPr>
          <p:spPr bwMode="auto">
            <a:xfrm>
              <a:off x="1837" y="2931"/>
              <a:ext cx="908" cy="336"/>
            </a:xfrm>
            <a:prstGeom prst="rightArrow">
              <a:avLst>
                <a:gd name="adj1" fmla="val 50000"/>
                <a:gd name="adj2" fmla="val 67560"/>
              </a:avLst>
            </a:prstGeom>
            <a:solidFill>
              <a:srgbClr val="3333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5035" name="Text Box 139"/>
            <p:cNvSpPr txBox="1">
              <a:spLocks noChangeArrowheads="1"/>
            </p:cNvSpPr>
            <p:nvPr/>
          </p:nvSpPr>
          <p:spPr bwMode="auto">
            <a:xfrm>
              <a:off x="1837" y="2704"/>
              <a:ext cx="72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1" lang="zh-CN" altLang="en-US" b="1">
                  <a:latin typeface="黑体" pitchFamily="2" charset="-122"/>
                  <a:ea typeface="黑体" pitchFamily="2" charset="-122"/>
                </a:rPr>
                <a:t>放大</a:t>
              </a:r>
              <a:r>
                <a:rPr kumimoji="1" lang="en-US" altLang="zh-CN" b="1">
                  <a:latin typeface="黑体" pitchFamily="2" charset="-122"/>
                  <a:ea typeface="黑体" pitchFamily="2" charset="-122"/>
                </a:rPr>
                <a:t>5</a:t>
              </a:r>
              <a:r>
                <a:rPr kumimoji="1" lang="zh-CN" altLang="en-US" b="1">
                  <a:latin typeface="黑体" pitchFamily="2" charset="-122"/>
                  <a:ea typeface="黑体" pitchFamily="2" charset="-122"/>
                </a:rPr>
                <a:t>倍</a:t>
              </a:r>
            </a:p>
          </p:txBody>
        </p:sp>
      </p:grpSp>
      <p:sp>
        <p:nvSpPr>
          <p:cNvPr id="465036" name="Text Box 140"/>
          <p:cNvSpPr txBox="1">
            <a:spLocks noChangeArrowheads="1"/>
          </p:cNvSpPr>
          <p:nvPr/>
        </p:nvSpPr>
        <p:spPr bwMode="auto">
          <a:xfrm>
            <a:off x="682823" y="5446291"/>
            <a:ext cx="3240087" cy="679450"/>
          </a:xfrm>
          <a:prstGeom prst="rect">
            <a:avLst/>
          </a:prstGeom>
          <a:solidFill>
            <a:srgbClr val="000099"/>
          </a:solidFill>
          <a:ln w="38100" cmpd="dbl">
            <a:solidFill>
              <a:srgbClr val="FF505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zh-CN" altLang="en-US" b="1">
                <a:latin typeface="华文细黑" pitchFamily="2" charset="-122"/>
                <a:ea typeface="华文细黑" pitchFamily="2" charset="-122"/>
              </a:rPr>
              <a:t>显然，当</a:t>
            </a:r>
            <a:r>
              <a:rPr lang="en-US" altLang="zh-CN" b="1">
                <a:latin typeface="华文细黑" pitchFamily="2" charset="-122"/>
                <a:ea typeface="华文细黑" pitchFamily="2" charset="-122"/>
              </a:rPr>
              <a:t>k</a:t>
            </a:r>
            <a:r>
              <a:rPr lang="zh-CN" altLang="en-US" b="1">
                <a:latin typeface="华文细黑" pitchFamily="2" charset="-122"/>
                <a:ea typeface="华文细黑" pitchFamily="2" charset="-122"/>
              </a:rPr>
              <a:t>为整数时，可以采用这种简单的方法。</a:t>
            </a:r>
          </a:p>
        </p:txBody>
      </p:sp>
    </p:spTree>
    <p:extLst>
      <p:ext uri="{BB962C8B-B14F-4D97-AF65-F5344CB8AC3E}">
        <p14:creationId xmlns:p14="http://schemas.microsoft.com/office/powerpoint/2010/main" val="108760169"/>
      </p:ext>
    </p:extLst>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64899">
                                            <p:txEl>
                                              <p:pRg st="0" end="0"/>
                                            </p:txEl>
                                          </p:spTgt>
                                        </p:tgtEl>
                                        <p:attrNameLst>
                                          <p:attrName>style.visibility</p:attrName>
                                        </p:attrNameLst>
                                      </p:cBhvr>
                                      <p:to>
                                        <p:strVal val="visible"/>
                                      </p:to>
                                    </p:set>
                                    <p:anim calcmode="lin" valueType="num">
                                      <p:cBhvr additive="base">
                                        <p:cTn id="7" dur="500" fill="hold"/>
                                        <p:tgtEl>
                                          <p:spTgt spid="46489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6489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464900"/>
                                        </p:tgtEl>
                                        <p:attrNameLst>
                                          <p:attrName>style.visibility</p:attrName>
                                        </p:attrNameLst>
                                      </p:cBhvr>
                                      <p:to>
                                        <p:strVal val="visible"/>
                                      </p:to>
                                    </p:set>
                                    <p:anim calcmode="lin" valueType="num">
                                      <p:cBhvr additive="base">
                                        <p:cTn id="13" dur="500" fill="hold"/>
                                        <p:tgtEl>
                                          <p:spTgt spid="464900"/>
                                        </p:tgtEl>
                                        <p:attrNameLst>
                                          <p:attrName>ppt_x</p:attrName>
                                        </p:attrNameLst>
                                      </p:cBhvr>
                                      <p:tavLst>
                                        <p:tav tm="0">
                                          <p:val>
                                            <p:strVal val="0-#ppt_w/2"/>
                                          </p:val>
                                        </p:tav>
                                        <p:tav tm="100000">
                                          <p:val>
                                            <p:strVal val="#ppt_x"/>
                                          </p:val>
                                        </p:tav>
                                      </p:tavLst>
                                    </p:anim>
                                    <p:anim calcmode="lin" valueType="num">
                                      <p:cBhvr additive="base">
                                        <p:cTn id="14" dur="500" fill="hold"/>
                                        <p:tgtEl>
                                          <p:spTgt spid="464900"/>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464912"/>
                                        </p:tgtEl>
                                        <p:attrNameLst>
                                          <p:attrName>style.visibility</p:attrName>
                                        </p:attrNameLst>
                                      </p:cBhvr>
                                      <p:to>
                                        <p:strVal val="visible"/>
                                      </p:to>
                                    </p:set>
                                    <p:anim calcmode="lin" valueType="num">
                                      <p:cBhvr additive="base">
                                        <p:cTn id="19" dur="500" fill="hold"/>
                                        <p:tgtEl>
                                          <p:spTgt spid="464912"/>
                                        </p:tgtEl>
                                        <p:attrNameLst>
                                          <p:attrName>ppt_x</p:attrName>
                                        </p:attrNameLst>
                                      </p:cBhvr>
                                      <p:tavLst>
                                        <p:tav tm="0">
                                          <p:val>
                                            <p:strVal val="0-#ppt_w/2"/>
                                          </p:val>
                                        </p:tav>
                                        <p:tav tm="100000">
                                          <p:val>
                                            <p:strVal val="#ppt_x"/>
                                          </p:val>
                                        </p:tav>
                                      </p:tavLst>
                                    </p:anim>
                                    <p:anim calcmode="lin" valueType="num">
                                      <p:cBhvr additive="base">
                                        <p:cTn id="20" dur="500" fill="hold"/>
                                        <p:tgtEl>
                                          <p:spTgt spid="464912"/>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65036"/>
                                        </p:tgtEl>
                                        <p:attrNameLst>
                                          <p:attrName>style.visibility</p:attrName>
                                        </p:attrNameLst>
                                      </p:cBhvr>
                                      <p:to>
                                        <p:strVal val="visible"/>
                                      </p:to>
                                    </p:set>
                                    <p:anim calcmode="lin" valueType="num">
                                      <p:cBhvr additive="base">
                                        <p:cTn id="25" dur="500" fill="hold"/>
                                        <p:tgtEl>
                                          <p:spTgt spid="465036"/>
                                        </p:tgtEl>
                                        <p:attrNameLst>
                                          <p:attrName>ppt_x</p:attrName>
                                        </p:attrNameLst>
                                      </p:cBhvr>
                                      <p:tavLst>
                                        <p:tav tm="0">
                                          <p:val>
                                            <p:strVal val="#ppt_x"/>
                                          </p:val>
                                        </p:tav>
                                        <p:tav tm="100000">
                                          <p:val>
                                            <p:strVal val="#ppt_x"/>
                                          </p:val>
                                        </p:tav>
                                      </p:tavLst>
                                    </p:anim>
                                    <p:anim calcmode="lin" valueType="num">
                                      <p:cBhvr additive="base">
                                        <p:cTn id="26" dur="500" fill="hold"/>
                                        <p:tgtEl>
                                          <p:spTgt spid="4650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4899" grpId="0" build="p" autoUpdateAnimBg="0"/>
      <p:bldP spid="46503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2"/>
          <p:cNvSpPr>
            <a:spLocks noGrp="1" noChangeArrowheads="1"/>
          </p:cNvSpPr>
          <p:nvPr>
            <p:ph type="title"/>
          </p:nvPr>
        </p:nvSpPr>
        <p:spPr>
          <a:xfrm>
            <a:off x="684213" y="476250"/>
            <a:ext cx="6176962" cy="806450"/>
          </a:xfrm>
        </p:spPr>
        <p:txBody>
          <a:bodyPr/>
          <a:lstStyle/>
          <a:p>
            <a:r>
              <a:rPr lang="zh-CN" altLang="en-US" sz="3600" i="0">
                <a:ea typeface="黑体" pitchFamily="2" charset="-122"/>
              </a:rPr>
              <a:t>图像的成倍放大效果示例</a:t>
            </a:r>
          </a:p>
        </p:txBody>
      </p:sp>
      <p:pic>
        <p:nvPicPr>
          <p:cNvPr id="187396" name="Picture 4" descr="图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286000"/>
            <a:ext cx="3598863" cy="2878138"/>
          </a:xfrm>
          <a:prstGeom prst="rect">
            <a:avLst/>
          </a:prstGeom>
          <a:noFill/>
          <a:extLst>
            <a:ext uri="{909E8E84-426E-40DD-AFC4-6F175D3DCCD1}">
              <a14:hiddenFill xmlns:a14="http://schemas.microsoft.com/office/drawing/2010/main">
                <a:solidFill>
                  <a:srgbClr val="FFFFFF"/>
                </a:solidFill>
              </a14:hiddenFill>
            </a:ext>
          </a:extLst>
        </p:spPr>
      </p:pic>
      <p:pic>
        <p:nvPicPr>
          <p:cNvPr id="187397" name="Picture 5" descr="图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3124200"/>
            <a:ext cx="1800225" cy="1439863"/>
          </a:xfrm>
          <a:prstGeom prst="rect">
            <a:avLst/>
          </a:prstGeom>
          <a:noFill/>
          <a:extLst>
            <a:ext uri="{909E8E84-426E-40DD-AFC4-6F175D3DCCD1}">
              <a14:hiddenFill xmlns:a14="http://schemas.microsoft.com/office/drawing/2010/main">
                <a:solidFill>
                  <a:srgbClr val="FFFFFF"/>
                </a:solidFill>
              </a14:hiddenFill>
            </a:ext>
          </a:extLst>
        </p:spPr>
      </p:pic>
      <p:sp>
        <p:nvSpPr>
          <p:cNvPr id="187398" name="AutoShape 6"/>
          <p:cNvSpPr>
            <a:spLocks noChangeArrowheads="1"/>
          </p:cNvSpPr>
          <p:nvPr/>
        </p:nvSpPr>
        <p:spPr bwMode="auto">
          <a:xfrm>
            <a:off x="3429000" y="3429000"/>
            <a:ext cx="685800" cy="609600"/>
          </a:xfrm>
          <a:prstGeom prst="rightArrow">
            <a:avLst>
              <a:gd name="adj1" fmla="val 50000"/>
              <a:gd name="adj2" fmla="val 28125"/>
            </a:avLst>
          </a:prstGeom>
          <a:solidFill>
            <a:srgbClr val="0000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76114909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87397"/>
                                        </p:tgtEl>
                                        <p:attrNameLst>
                                          <p:attrName>style.visibility</p:attrName>
                                        </p:attrNameLst>
                                      </p:cBhvr>
                                      <p:to>
                                        <p:strVal val="visible"/>
                                      </p:to>
                                    </p:set>
                                    <p:anim calcmode="lin" valueType="num">
                                      <p:cBhvr additive="base">
                                        <p:cTn id="7" dur="500" fill="hold"/>
                                        <p:tgtEl>
                                          <p:spTgt spid="187397"/>
                                        </p:tgtEl>
                                        <p:attrNameLst>
                                          <p:attrName>ppt_x</p:attrName>
                                        </p:attrNameLst>
                                      </p:cBhvr>
                                      <p:tavLst>
                                        <p:tav tm="0">
                                          <p:val>
                                            <p:strVal val="0-#ppt_w/2"/>
                                          </p:val>
                                        </p:tav>
                                        <p:tav tm="100000">
                                          <p:val>
                                            <p:strVal val="#ppt_x"/>
                                          </p:val>
                                        </p:tav>
                                      </p:tavLst>
                                    </p:anim>
                                    <p:anim calcmode="lin" valueType="num">
                                      <p:cBhvr additive="base">
                                        <p:cTn id="8" dur="500" fill="hold"/>
                                        <p:tgtEl>
                                          <p:spTgt spid="18739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87398"/>
                                        </p:tgtEl>
                                        <p:attrNameLst>
                                          <p:attrName>style.visibility</p:attrName>
                                        </p:attrNameLst>
                                      </p:cBhvr>
                                      <p:to>
                                        <p:strVal val="visible"/>
                                      </p:to>
                                    </p:set>
                                    <p:anim calcmode="lin" valueType="num">
                                      <p:cBhvr additive="base">
                                        <p:cTn id="13" dur="500" fill="hold"/>
                                        <p:tgtEl>
                                          <p:spTgt spid="187398"/>
                                        </p:tgtEl>
                                        <p:attrNameLst>
                                          <p:attrName>ppt_x</p:attrName>
                                        </p:attrNameLst>
                                      </p:cBhvr>
                                      <p:tavLst>
                                        <p:tav tm="0">
                                          <p:val>
                                            <p:strVal val="0-#ppt_w/2"/>
                                          </p:val>
                                        </p:tav>
                                        <p:tav tm="100000">
                                          <p:val>
                                            <p:strVal val="#ppt_x"/>
                                          </p:val>
                                        </p:tav>
                                      </p:tavLst>
                                    </p:anim>
                                    <p:anim calcmode="lin" valueType="num">
                                      <p:cBhvr additive="base">
                                        <p:cTn id="14" dur="500" fill="hold"/>
                                        <p:tgtEl>
                                          <p:spTgt spid="187398"/>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87396"/>
                                        </p:tgtEl>
                                        <p:attrNameLst>
                                          <p:attrName>style.visibility</p:attrName>
                                        </p:attrNameLst>
                                      </p:cBhvr>
                                      <p:to>
                                        <p:strVal val="visible"/>
                                      </p:to>
                                    </p:set>
                                    <p:anim calcmode="lin" valueType="num">
                                      <p:cBhvr additive="base">
                                        <p:cTn id="19" dur="500" fill="hold"/>
                                        <p:tgtEl>
                                          <p:spTgt spid="187396"/>
                                        </p:tgtEl>
                                        <p:attrNameLst>
                                          <p:attrName>ppt_x</p:attrName>
                                        </p:attrNameLst>
                                      </p:cBhvr>
                                      <p:tavLst>
                                        <p:tav tm="0">
                                          <p:val>
                                            <p:strVal val="0-#ppt_w/2"/>
                                          </p:val>
                                        </p:tav>
                                        <p:tav tm="100000">
                                          <p:val>
                                            <p:strVal val="#ppt_x"/>
                                          </p:val>
                                        </p:tav>
                                      </p:tavLst>
                                    </p:anim>
                                    <p:anim calcmode="lin" valueType="num">
                                      <p:cBhvr additive="base">
                                        <p:cTn id="20" dur="500" fill="hold"/>
                                        <p:tgtEl>
                                          <p:spTgt spid="1873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8"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5922" name="Rectangle 2"/>
          <p:cNvSpPr>
            <a:spLocks noGrp="1" noChangeArrowheads="1"/>
          </p:cNvSpPr>
          <p:nvPr>
            <p:ph type="title"/>
          </p:nvPr>
        </p:nvSpPr>
        <p:spPr>
          <a:xfrm>
            <a:off x="684213" y="260350"/>
            <a:ext cx="7554912" cy="1096963"/>
          </a:xfrm>
        </p:spPr>
        <p:txBody>
          <a:bodyPr/>
          <a:lstStyle/>
          <a:p>
            <a:pPr algn="ctr"/>
            <a:r>
              <a:rPr lang="zh-CN" altLang="en-US" sz="3600" i="0" dirty="0">
                <a:latin typeface="黑体" pitchFamily="2" charset="-122"/>
                <a:ea typeface="黑体" pitchFamily="2" charset="-122"/>
              </a:rPr>
              <a:t>图像放大</a:t>
            </a:r>
            <a:br>
              <a:rPr lang="zh-CN" altLang="en-US" sz="3600" i="0" dirty="0">
                <a:latin typeface="黑体" pitchFamily="2" charset="-122"/>
                <a:ea typeface="黑体" pitchFamily="2" charset="-122"/>
              </a:rPr>
            </a:br>
            <a:r>
              <a:rPr lang="zh-CN" altLang="en-US" sz="3600" i="0" dirty="0">
                <a:latin typeface="黑体" pitchFamily="2" charset="-122"/>
                <a:ea typeface="黑体" pitchFamily="2" charset="-122"/>
              </a:rPr>
              <a:t>              </a:t>
            </a:r>
            <a:r>
              <a:rPr lang="en-US" altLang="zh-CN" sz="3200" i="0" dirty="0">
                <a:latin typeface="Times New Roman"/>
                <a:ea typeface="黑体" pitchFamily="2" charset="-122"/>
              </a:rPr>
              <a:t>——</a:t>
            </a:r>
            <a:r>
              <a:rPr lang="en-US" altLang="zh-CN" sz="3200" i="0" dirty="0">
                <a:latin typeface="黑体" pitchFamily="2" charset="-122"/>
                <a:ea typeface="黑体" pitchFamily="2" charset="-122"/>
              </a:rPr>
              <a:t> </a:t>
            </a:r>
            <a:r>
              <a:rPr lang="zh-CN" altLang="en-US" sz="3200" i="0" dirty="0">
                <a:latin typeface="黑体" pitchFamily="2" charset="-122"/>
                <a:ea typeface="黑体" pitchFamily="2" charset="-122"/>
              </a:rPr>
              <a:t>实现方法</a:t>
            </a:r>
          </a:p>
        </p:txBody>
      </p:sp>
      <p:sp>
        <p:nvSpPr>
          <p:cNvPr id="465923" name="Rectangle 3"/>
          <p:cNvSpPr>
            <a:spLocks noChangeArrowheads="1"/>
          </p:cNvSpPr>
          <p:nvPr/>
        </p:nvSpPr>
        <p:spPr bwMode="auto">
          <a:xfrm>
            <a:off x="755650" y="1700213"/>
            <a:ext cx="7615238" cy="39608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gn="just">
              <a:spcBef>
                <a:spcPct val="20000"/>
              </a:spcBef>
              <a:buClr>
                <a:schemeClr val="accent2"/>
              </a:buClr>
              <a:buSzPct val="90000"/>
              <a:buFont typeface="Wingdings" pitchFamily="2" charset="2"/>
              <a:buChar char="l"/>
            </a:pPr>
            <a:r>
              <a:rPr lang="zh-CN" altLang="en-US" sz="2800">
                <a:latin typeface="华文细黑" pitchFamily="2" charset="-122"/>
                <a:ea typeface="华文细黑" pitchFamily="2" charset="-122"/>
              </a:rPr>
              <a:t>设原图像大小为</a:t>
            </a:r>
            <a:r>
              <a:rPr lang="en-US" altLang="zh-CN" sz="2800">
                <a:latin typeface="华文细黑" pitchFamily="2" charset="-122"/>
                <a:ea typeface="华文细黑" pitchFamily="2" charset="-122"/>
              </a:rPr>
              <a:t>M*N,</a:t>
            </a:r>
            <a:r>
              <a:rPr lang="zh-CN" altLang="en-US" sz="2800">
                <a:latin typeface="华文细黑" pitchFamily="2" charset="-122"/>
                <a:ea typeface="华文细黑" pitchFamily="2" charset="-122"/>
              </a:rPr>
              <a:t>放大为</a:t>
            </a:r>
            <a:r>
              <a:rPr lang="en-US" altLang="zh-CN" sz="2800">
                <a:latin typeface="华文细黑" pitchFamily="2" charset="-122"/>
                <a:ea typeface="华文细黑" pitchFamily="2" charset="-122"/>
              </a:rPr>
              <a:t>k</a:t>
            </a:r>
            <a:r>
              <a:rPr lang="en-US" altLang="zh-CN" sz="2000">
                <a:latin typeface="华文细黑" pitchFamily="2" charset="-122"/>
                <a:ea typeface="华文细黑" pitchFamily="2" charset="-122"/>
              </a:rPr>
              <a:t>1</a:t>
            </a:r>
            <a:r>
              <a:rPr lang="en-US" altLang="zh-CN" sz="2800">
                <a:latin typeface="华文细黑" pitchFamily="2" charset="-122"/>
                <a:ea typeface="华文细黑" pitchFamily="2" charset="-122"/>
              </a:rPr>
              <a:t>M*k</a:t>
            </a:r>
            <a:r>
              <a:rPr lang="en-US" altLang="zh-CN" sz="2000">
                <a:latin typeface="华文细黑" pitchFamily="2" charset="-122"/>
                <a:ea typeface="华文细黑" pitchFamily="2" charset="-122"/>
              </a:rPr>
              <a:t>2</a:t>
            </a:r>
            <a:r>
              <a:rPr lang="en-US" altLang="zh-CN" sz="2800">
                <a:latin typeface="华文细黑" pitchFamily="2" charset="-122"/>
                <a:ea typeface="华文细黑" pitchFamily="2" charset="-122"/>
              </a:rPr>
              <a:t>N</a:t>
            </a:r>
            <a:r>
              <a:rPr lang="zh-CN" altLang="en-US" sz="2800">
                <a:latin typeface="华文细黑" pitchFamily="2" charset="-122"/>
                <a:ea typeface="华文细黑" pitchFamily="2" charset="-122"/>
              </a:rPr>
              <a:t>，</a:t>
            </a:r>
          </a:p>
          <a:p>
            <a:pPr marL="342900" indent="-342900" algn="just">
              <a:spcBef>
                <a:spcPct val="20000"/>
              </a:spcBef>
              <a:buClr>
                <a:schemeClr val="accent2"/>
              </a:buClr>
              <a:buSzPct val="90000"/>
              <a:buFont typeface="Wingdings" pitchFamily="2" charset="2"/>
              <a:buNone/>
            </a:pPr>
            <a:r>
              <a:rPr lang="zh-CN" altLang="en-US" sz="2800">
                <a:latin typeface="华文细黑" pitchFamily="2" charset="-122"/>
                <a:ea typeface="华文细黑" pitchFamily="2" charset="-122"/>
              </a:rPr>
              <a:t>     （</a:t>
            </a:r>
            <a:r>
              <a:rPr lang="en-US" altLang="zh-CN" sz="2800">
                <a:latin typeface="华文细黑" pitchFamily="2" charset="-122"/>
                <a:ea typeface="华文细黑" pitchFamily="2" charset="-122"/>
              </a:rPr>
              <a:t>k</a:t>
            </a:r>
            <a:r>
              <a:rPr lang="en-US" altLang="zh-CN" sz="2000">
                <a:latin typeface="华文细黑" pitchFamily="2" charset="-122"/>
                <a:ea typeface="华文细黑" pitchFamily="2" charset="-122"/>
              </a:rPr>
              <a:t>1</a:t>
            </a:r>
            <a:r>
              <a:rPr lang="en-US" altLang="zh-CN" sz="2800">
                <a:latin typeface="华文细黑" pitchFamily="2" charset="-122"/>
                <a:ea typeface="华文细黑" pitchFamily="2" charset="-122"/>
              </a:rPr>
              <a:t>&gt;1</a:t>
            </a:r>
            <a:r>
              <a:rPr lang="zh-CN" altLang="en-US" sz="2800">
                <a:latin typeface="华文细黑" pitchFamily="2" charset="-122"/>
                <a:ea typeface="华文细黑" pitchFamily="2" charset="-122"/>
              </a:rPr>
              <a:t>，</a:t>
            </a:r>
            <a:r>
              <a:rPr lang="en-US" altLang="zh-CN" sz="2800">
                <a:latin typeface="华文细黑" pitchFamily="2" charset="-122"/>
                <a:ea typeface="华文细黑" pitchFamily="2" charset="-122"/>
              </a:rPr>
              <a:t>k</a:t>
            </a:r>
            <a:r>
              <a:rPr lang="en-US" altLang="zh-CN" sz="2000">
                <a:latin typeface="华文细黑" pitchFamily="2" charset="-122"/>
                <a:ea typeface="华文细黑" pitchFamily="2" charset="-122"/>
              </a:rPr>
              <a:t>2&gt;</a:t>
            </a:r>
            <a:r>
              <a:rPr lang="en-US" altLang="zh-CN" sz="2800">
                <a:latin typeface="华文细黑" pitchFamily="2" charset="-122"/>
                <a:ea typeface="华文细黑" pitchFamily="2" charset="-122"/>
              </a:rPr>
              <a:t>1</a:t>
            </a:r>
            <a:r>
              <a:rPr lang="zh-CN" altLang="en-US" sz="2800">
                <a:latin typeface="华文细黑" pitchFamily="2" charset="-122"/>
                <a:ea typeface="华文细黑" pitchFamily="2" charset="-122"/>
              </a:rPr>
              <a:t>）。算法步骤如下：</a:t>
            </a:r>
          </a:p>
          <a:p>
            <a:pPr marL="342900" indent="-342900" algn="just">
              <a:spcBef>
                <a:spcPct val="20000"/>
              </a:spcBef>
              <a:buClr>
                <a:schemeClr val="accent2"/>
              </a:buClr>
              <a:buSzPct val="90000"/>
              <a:buFont typeface="Wingdings" pitchFamily="2" charset="2"/>
              <a:buChar char="l"/>
            </a:pPr>
            <a:endParaRPr lang="zh-CN" altLang="en-US" sz="1400">
              <a:latin typeface="华文细黑" pitchFamily="2" charset="-122"/>
              <a:ea typeface="华文细黑" pitchFamily="2" charset="-122"/>
            </a:endParaRPr>
          </a:p>
          <a:p>
            <a:pPr marL="342900" indent="-342900" algn="just">
              <a:spcBef>
                <a:spcPct val="20000"/>
              </a:spcBef>
              <a:buClr>
                <a:schemeClr val="accent2"/>
              </a:buClr>
              <a:buSzPct val="90000"/>
              <a:buFont typeface="Wingdings" pitchFamily="2" charset="2"/>
              <a:buNone/>
            </a:pPr>
            <a:r>
              <a:rPr lang="en-US" altLang="zh-CN" sz="2400">
                <a:latin typeface="华文细黑" pitchFamily="2" charset="-122"/>
                <a:ea typeface="华文细黑" pitchFamily="2" charset="-122"/>
              </a:rPr>
              <a:t>1</a:t>
            </a:r>
            <a:r>
              <a:rPr lang="zh-CN" altLang="en-US" sz="2400">
                <a:latin typeface="华文细黑" pitchFamily="2" charset="-122"/>
                <a:ea typeface="华文细黑" pitchFamily="2" charset="-122"/>
              </a:rPr>
              <a:t>）设旧图像是</a:t>
            </a:r>
            <a:r>
              <a:rPr lang="en-US" altLang="zh-CN" sz="2400">
                <a:latin typeface="华文细黑" pitchFamily="2" charset="-122"/>
                <a:ea typeface="华文细黑" pitchFamily="2" charset="-122"/>
              </a:rPr>
              <a:t>F(i,j)</a:t>
            </a:r>
            <a:r>
              <a:rPr lang="zh-CN" altLang="en-US" sz="2400">
                <a:latin typeface="华文细黑" pitchFamily="2" charset="-122"/>
                <a:ea typeface="华文细黑" pitchFamily="2" charset="-122"/>
              </a:rPr>
              <a:t>， </a:t>
            </a:r>
            <a:r>
              <a:rPr lang="en-US" altLang="zh-CN" sz="2400">
                <a:latin typeface="华文细黑" pitchFamily="2" charset="-122"/>
                <a:ea typeface="华文细黑" pitchFamily="2" charset="-122"/>
              </a:rPr>
              <a:t>i=1,2,…,M,  j=1,2,…,N.</a:t>
            </a:r>
          </a:p>
          <a:p>
            <a:pPr marL="342900" indent="-342900" algn="just">
              <a:spcBef>
                <a:spcPct val="20000"/>
              </a:spcBef>
              <a:buClr>
                <a:schemeClr val="accent2"/>
              </a:buClr>
              <a:buSzPct val="90000"/>
              <a:buFont typeface="Wingdings" pitchFamily="2" charset="2"/>
              <a:buNone/>
            </a:pPr>
            <a:r>
              <a:rPr lang="en-US" altLang="zh-CN" sz="2400">
                <a:latin typeface="华文细黑" pitchFamily="2" charset="-122"/>
                <a:ea typeface="华文细黑" pitchFamily="2" charset="-122"/>
              </a:rPr>
              <a:t>      </a:t>
            </a:r>
            <a:r>
              <a:rPr lang="zh-CN" altLang="en-US" sz="2400">
                <a:latin typeface="华文细黑" pitchFamily="2" charset="-122"/>
                <a:ea typeface="华文细黑" pitchFamily="2" charset="-122"/>
              </a:rPr>
              <a:t>新图像是</a:t>
            </a:r>
            <a:r>
              <a:rPr lang="en-US" altLang="zh-CN" sz="2400">
                <a:latin typeface="华文细黑" pitchFamily="2" charset="-122"/>
                <a:ea typeface="华文细黑" pitchFamily="2" charset="-122"/>
              </a:rPr>
              <a:t>G(x,y),  x=1,2,…,k</a:t>
            </a:r>
            <a:r>
              <a:rPr lang="en-US" altLang="zh-CN" sz="1400">
                <a:latin typeface="华文细黑" pitchFamily="2" charset="-122"/>
                <a:ea typeface="华文细黑" pitchFamily="2" charset="-122"/>
              </a:rPr>
              <a:t>1</a:t>
            </a:r>
            <a:r>
              <a:rPr lang="en-US" altLang="zh-CN" sz="2400">
                <a:latin typeface="华文细黑" pitchFamily="2" charset="-122"/>
                <a:ea typeface="华文细黑" pitchFamily="2" charset="-122"/>
              </a:rPr>
              <a:t>M, y=1,2,…,k</a:t>
            </a:r>
            <a:r>
              <a:rPr lang="en-US" altLang="zh-CN" sz="1400">
                <a:latin typeface="华文细黑" pitchFamily="2" charset="-122"/>
                <a:ea typeface="华文细黑" pitchFamily="2" charset="-122"/>
              </a:rPr>
              <a:t>2</a:t>
            </a:r>
            <a:r>
              <a:rPr lang="en-US" altLang="zh-CN" sz="2400">
                <a:latin typeface="华文细黑" pitchFamily="2" charset="-122"/>
                <a:ea typeface="华文细黑" pitchFamily="2" charset="-122"/>
              </a:rPr>
              <a:t>N.</a:t>
            </a:r>
          </a:p>
          <a:p>
            <a:pPr marL="342900" indent="-342900" algn="just">
              <a:spcBef>
                <a:spcPct val="20000"/>
              </a:spcBef>
              <a:buClr>
                <a:schemeClr val="accent2"/>
              </a:buClr>
              <a:buSzPct val="90000"/>
              <a:buFont typeface="Wingdings" pitchFamily="2" charset="2"/>
              <a:buNone/>
            </a:pPr>
            <a:endParaRPr lang="en-US" altLang="zh-CN" sz="2400">
              <a:latin typeface="华文细黑" pitchFamily="2" charset="-122"/>
              <a:ea typeface="华文细黑" pitchFamily="2" charset="-122"/>
            </a:endParaRPr>
          </a:p>
          <a:p>
            <a:pPr marL="342900" indent="-342900" algn="just">
              <a:spcBef>
                <a:spcPct val="20000"/>
              </a:spcBef>
              <a:buClr>
                <a:schemeClr val="accent2"/>
              </a:buClr>
              <a:buSzPct val="90000"/>
              <a:buFont typeface="Wingdings" pitchFamily="2" charset="2"/>
              <a:buNone/>
            </a:pPr>
            <a:r>
              <a:rPr lang="en-US" altLang="zh-CN" sz="2400">
                <a:latin typeface="华文细黑" pitchFamily="2" charset="-122"/>
                <a:ea typeface="华文细黑" pitchFamily="2" charset="-122"/>
              </a:rPr>
              <a:t>2</a:t>
            </a:r>
            <a:r>
              <a:rPr lang="zh-CN" altLang="en-US" sz="2400">
                <a:latin typeface="华文细黑" pitchFamily="2" charset="-122"/>
                <a:ea typeface="华文细黑" pitchFamily="2" charset="-122"/>
              </a:rPr>
              <a:t>）</a:t>
            </a:r>
            <a:r>
              <a:rPr lang="en-US" altLang="zh-CN" sz="2400">
                <a:latin typeface="华文细黑" pitchFamily="2" charset="-122"/>
                <a:ea typeface="华文细黑" pitchFamily="2" charset="-122"/>
              </a:rPr>
              <a:t>G(x,y)=F(c</a:t>
            </a:r>
            <a:r>
              <a:rPr lang="en-US" altLang="zh-CN" sz="1400">
                <a:latin typeface="华文细黑" pitchFamily="2" charset="-122"/>
                <a:ea typeface="华文细黑" pitchFamily="2" charset="-122"/>
              </a:rPr>
              <a:t>1</a:t>
            </a:r>
            <a:r>
              <a:rPr lang="en-US" altLang="zh-CN" sz="2400">
                <a:latin typeface="华文细黑" pitchFamily="2" charset="-122"/>
                <a:ea typeface="华文细黑" pitchFamily="2" charset="-122"/>
              </a:rPr>
              <a:t>*i,c</a:t>
            </a:r>
            <a:r>
              <a:rPr lang="en-US" altLang="zh-CN" sz="1400">
                <a:latin typeface="华文细黑" pitchFamily="2" charset="-122"/>
                <a:ea typeface="华文细黑" pitchFamily="2" charset="-122"/>
              </a:rPr>
              <a:t>2</a:t>
            </a:r>
            <a:r>
              <a:rPr lang="en-US" altLang="zh-CN" sz="2400">
                <a:latin typeface="华文细黑" pitchFamily="2" charset="-122"/>
                <a:ea typeface="华文细黑" pitchFamily="2" charset="-122"/>
              </a:rPr>
              <a:t>*j)</a:t>
            </a:r>
          </a:p>
          <a:p>
            <a:pPr marL="342900" indent="-342900">
              <a:spcBef>
                <a:spcPct val="20000"/>
              </a:spcBef>
              <a:buClr>
                <a:schemeClr val="accent2"/>
              </a:buClr>
              <a:buSzPct val="90000"/>
              <a:buFont typeface="Wingdings" pitchFamily="2" charset="2"/>
              <a:buNone/>
            </a:pPr>
            <a:r>
              <a:rPr lang="en-US" altLang="zh-CN" sz="3200">
                <a:latin typeface="华文细黑" pitchFamily="2" charset="-122"/>
                <a:ea typeface="华文细黑" pitchFamily="2" charset="-122"/>
              </a:rPr>
              <a:t>    </a:t>
            </a:r>
            <a:r>
              <a:rPr lang="en-US" altLang="zh-CN" sz="2400">
                <a:latin typeface="华文细黑" pitchFamily="2" charset="-122"/>
                <a:ea typeface="华文细黑" pitchFamily="2" charset="-122"/>
              </a:rPr>
              <a:t>c</a:t>
            </a:r>
            <a:r>
              <a:rPr lang="en-US" altLang="zh-CN" sz="1400">
                <a:latin typeface="华文细黑" pitchFamily="2" charset="-122"/>
                <a:ea typeface="华文细黑" pitchFamily="2" charset="-122"/>
              </a:rPr>
              <a:t>1</a:t>
            </a:r>
            <a:r>
              <a:rPr lang="en-US" altLang="zh-CN" sz="2400">
                <a:latin typeface="华文细黑" pitchFamily="2" charset="-122"/>
                <a:ea typeface="华文细黑" pitchFamily="2" charset="-122"/>
              </a:rPr>
              <a:t>=1/k</a:t>
            </a:r>
            <a:r>
              <a:rPr lang="en-US" altLang="zh-CN" sz="1400">
                <a:latin typeface="华文细黑" pitchFamily="2" charset="-122"/>
                <a:ea typeface="华文细黑" pitchFamily="2" charset="-122"/>
              </a:rPr>
              <a:t>1</a:t>
            </a:r>
            <a:r>
              <a:rPr lang="en-US" altLang="zh-CN" sz="2400">
                <a:latin typeface="华文细黑" pitchFamily="2" charset="-122"/>
                <a:ea typeface="华文细黑" pitchFamily="2" charset="-122"/>
              </a:rPr>
              <a:t>    c</a:t>
            </a:r>
            <a:r>
              <a:rPr lang="en-US" altLang="zh-CN" sz="1600">
                <a:latin typeface="华文细黑" pitchFamily="2" charset="-122"/>
                <a:ea typeface="华文细黑" pitchFamily="2" charset="-122"/>
              </a:rPr>
              <a:t>2</a:t>
            </a:r>
            <a:r>
              <a:rPr lang="en-US" altLang="zh-CN" sz="2400">
                <a:latin typeface="华文细黑" pitchFamily="2" charset="-122"/>
                <a:ea typeface="华文细黑" pitchFamily="2" charset="-122"/>
              </a:rPr>
              <a:t>=1/k</a:t>
            </a:r>
            <a:r>
              <a:rPr lang="en-US" altLang="zh-CN" sz="1400">
                <a:latin typeface="华文细黑" pitchFamily="2" charset="-122"/>
                <a:ea typeface="华文细黑" pitchFamily="2" charset="-122"/>
              </a:rPr>
              <a:t>2</a:t>
            </a:r>
          </a:p>
        </p:txBody>
      </p:sp>
    </p:spTree>
    <p:extLst>
      <p:ext uri="{BB962C8B-B14F-4D97-AF65-F5344CB8AC3E}">
        <p14:creationId xmlns:p14="http://schemas.microsoft.com/office/powerpoint/2010/main" val="388891863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65923">
                                            <p:txEl>
                                              <p:pRg st="0" end="0"/>
                                            </p:txEl>
                                          </p:spTgt>
                                        </p:tgtEl>
                                        <p:attrNameLst>
                                          <p:attrName>style.visibility</p:attrName>
                                        </p:attrNameLst>
                                      </p:cBhvr>
                                      <p:to>
                                        <p:strVal val="visible"/>
                                      </p:to>
                                    </p:set>
                                    <p:anim calcmode="lin" valueType="num">
                                      <p:cBhvr additive="base">
                                        <p:cTn id="7" dur="500" fill="hold"/>
                                        <p:tgtEl>
                                          <p:spTgt spid="46592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6592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465923">
                                            <p:txEl>
                                              <p:pRg st="1" end="1"/>
                                            </p:txEl>
                                          </p:spTgt>
                                        </p:tgtEl>
                                        <p:attrNameLst>
                                          <p:attrName>style.visibility</p:attrName>
                                        </p:attrNameLst>
                                      </p:cBhvr>
                                      <p:to>
                                        <p:strVal val="visible"/>
                                      </p:to>
                                    </p:set>
                                    <p:anim calcmode="lin" valueType="num">
                                      <p:cBhvr additive="base">
                                        <p:cTn id="13" dur="500" fill="hold"/>
                                        <p:tgtEl>
                                          <p:spTgt spid="46592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6592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465923">
                                            <p:txEl>
                                              <p:pRg st="3" end="3"/>
                                            </p:txEl>
                                          </p:spTgt>
                                        </p:tgtEl>
                                        <p:attrNameLst>
                                          <p:attrName>style.visibility</p:attrName>
                                        </p:attrNameLst>
                                      </p:cBhvr>
                                      <p:to>
                                        <p:strVal val="visible"/>
                                      </p:to>
                                    </p:set>
                                    <p:anim calcmode="lin" valueType="num">
                                      <p:cBhvr additive="base">
                                        <p:cTn id="19" dur="500" fill="hold"/>
                                        <p:tgtEl>
                                          <p:spTgt spid="465923">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65923">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465923">
                                            <p:txEl>
                                              <p:pRg st="4" end="4"/>
                                            </p:txEl>
                                          </p:spTgt>
                                        </p:tgtEl>
                                        <p:attrNameLst>
                                          <p:attrName>style.visibility</p:attrName>
                                        </p:attrNameLst>
                                      </p:cBhvr>
                                      <p:to>
                                        <p:strVal val="visible"/>
                                      </p:to>
                                    </p:set>
                                    <p:anim calcmode="lin" valueType="num">
                                      <p:cBhvr additive="base">
                                        <p:cTn id="23" dur="500" fill="hold"/>
                                        <p:tgtEl>
                                          <p:spTgt spid="465923">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46592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465923">
                                            <p:txEl>
                                              <p:pRg st="6" end="6"/>
                                            </p:txEl>
                                          </p:spTgt>
                                        </p:tgtEl>
                                        <p:attrNameLst>
                                          <p:attrName>style.visibility</p:attrName>
                                        </p:attrNameLst>
                                      </p:cBhvr>
                                      <p:to>
                                        <p:strVal val="visible"/>
                                      </p:to>
                                    </p:set>
                                    <p:anim calcmode="lin" valueType="num">
                                      <p:cBhvr additive="base">
                                        <p:cTn id="29" dur="500" fill="hold"/>
                                        <p:tgtEl>
                                          <p:spTgt spid="465923">
                                            <p:txEl>
                                              <p:pRg st="6" end="6"/>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65923">
                                            <p:txEl>
                                              <p:pRg st="6" end="6"/>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465923">
                                            <p:txEl>
                                              <p:pRg st="7" end="7"/>
                                            </p:txEl>
                                          </p:spTgt>
                                        </p:tgtEl>
                                        <p:attrNameLst>
                                          <p:attrName>style.visibility</p:attrName>
                                        </p:attrNameLst>
                                      </p:cBhvr>
                                      <p:to>
                                        <p:strVal val="visible"/>
                                      </p:to>
                                    </p:set>
                                    <p:anim calcmode="lin" valueType="num">
                                      <p:cBhvr additive="base">
                                        <p:cTn id="33" dur="500" fill="hold"/>
                                        <p:tgtEl>
                                          <p:spTgt spid="465923">
                                            <p:txEl>
                                              <p:pRg st="7" end="7"/>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46592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7" name="Rectangle 3"/>
          <p:cNvSpPr>
            <a:spLocks noChangeArrowheads="1"/>
          </p:cNvSpPr>
          <p:nvPr/>
        </p:nvSpPr>
        <p:spPr bwMode="auto">
          <a:xfrm>
            <a:off x="804863" y="1600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66948" name="Rectangle 4"/>
          <p:cNvSpPr>
            <a:spLocks noChangeArrowheads="1"/>
          </p:cNvSpPr>
          <p:nvPr/>
        </p:nvSpPr>
        <p:spPr bwMode="auto">
          <a:xfrm>
            <a:off x="804863" y="1600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466949" name="AutoShape 5"/>
          <p:cNvSpPr>
            <a:spLocks noChangeArrowheads="1"/>
          </p:cNvSpPr>
          <p:nvPr/>
        </p:nvSpPr>
        <p:spPr bwMode="auto">
          <a:xfrm>
            <a:off x="3059113" y="3284538"/>
            <a:ext cx="1873250" cy="360362"/>
          </a:xfrm>
          <a:prstGeom prst="rightArrow">
            <a:avLst>
              <a:gd name="adj1" fmla="val 50000"/>
              <a:gd name="adj2" fmla="val 129956"/>
            </a:avLst>
          </a:prstGeom>
          <a:solidFill>
            <a:srgbClr val="66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6950" name="Text Box 6"/>
          <p:cNvSpPr txBox="1">
            <a:spLocks noChangeArrowheads="1"/>
          </p:cNvSpPr>
          <p:nvPr/>
        </p:nvSpPr>
        <p:spPr bwMode="auto">
          <a:xfrm>
            <a:off x="2987675" y="2852738"/>
            <a:ext cx="20161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1" lang="en-US" altLang="zh-CN" sz="1600" b="1">
                <a:latin typeface="黑体" pitchFamily="2" charset="-122"/>
                <a:ea typeface="黑体" pitchFamily="2" charset="-122"/>
              </a:rPr>
              <a:t>K1=1.5, k2=1.2</a:t>
            </a:r>
          </a:p>
        </p:txBody>
      </p:sp>
      <p:graphicFrame>
        <p:nvGraphicFramePr>
          <p:cNvPr id="467004" name="Group 60"/>
          <p:cNvGraphicFramePr>
            <a:graphicFrameLocks noGrp="1"/>
          </p:cNvGraphicFramePr>
          <p:nvPr/>
        </p:nvGraphicFramePr>
        <p:xfrm>
          <a:off x="6096000" y="2743200"/>
          <a:ext cx="1746250" cy="1463676"/>
        </p:xfrm>
        <a:graphic>
          <a:graphicData uri="http://schemas.openxmlformats.org/drawingml/2006/table">
            <a:tbl>
              <a:tblPr/>
              <a:tblGrid>
                <a:gridCol w="366713">
                  <a:extLst>
                    <a:ext uri="{9D8B030D-6E8A-4147-A177-3AD203B41FA5}">
                      <a16:colId xmlns:a16="http://schemas.microsoft.com/office/drawing/2014/main" xmlns="" val="20000"/>
                    </a:ext>
                  </a:extLst>
                </a:gridCol>
                <a:gridCol w="460375">
                  <a:extLst>
                    <a:ext uri="{9D8B030D-6E8A-4147-A177-3AD203B41FA5}">
                      <a16:colId xmlns:a16="http://schemas.microsoft.com/office/drawing/2014/main" xmlns="" val="20001"/>
                    </a:ext>
                  </a:extLst>
                </a:gridCol>
                <a:gridCol w="458787">
                  <a:extLst>
                    <a:ext uri="{9D8B030D-6E8A-4147-A177-3AD203B41FA5}">
                      <a16:colId xmlns:a16="http://schemas.microsoft.com/office/drawing/2014/main" xmlns="" val="20002"/>
                    </a:ext>
                  </a:extLst>
                </a:gridCol>
                <a:gridCol w="460375">
                  <a:extLst>
                    <a:ext uri="{9D8B030D-6E8A-4147-A177-3AD203B41FA5}">
                      <a16:colId xmlns:a16="http://schemas.microsoft.com/office/drawing/2014/main" xmlns="" val="20003"/>
                    </a:ext>
                  </a:extLst>
                </a:gridCol>
              </a:tblGrid>
              <a:tr h="433388">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bg2"/>
                          </a:solidFill>
                          <a:effectLst/>
                          <a:latin typeface="黑体" pitchFamily="2" charset="-122"/>
                          <a:ea typeface="黑体" pitchFamily="2" charset="-122"/>
                        </a:rPr>
                        <a:t>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bg1"/>
                          </a:solidFill>
                          <a:effectLst/>
                          <a:latin typeface="黑体" pitchFamily="2" charset="-122"/>
                          <a:ea typeface="黑体" pitchFamily="2" charset="-122"/>
                        </a:rPr>
                        <a:t>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66FF"/>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bg1"/>
                          </a:solidFill>
                          <a:effectLst/>
                          <a:latin typeface="黑体" pitchFamily="2" charset="-122"/>
                          <a:ea typeface="黑体" pitchFamily="2" charset="-122"/>
                        </a:rPr>
                        <a:t>3</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bg1"/>
                          </a:solidFill>
                          <a:effectLst/>
                          <a:latin typeface="黑体" pitchFamily="2" charset="-122"/>
                          <a:ea typeface="黑体" pitchFamily="2" charset="-122"/>
                        </a:rPr>
                        <a:t>3</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xmlns="" val="10000"/>
                  </a:ext>
                </a:extLst>
              </a:tr>
              <a:tr h="515938">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bg1"/>
                          </a:solidFill>
                          <a:effectLst/>
                          <a:latin typeface="黑体" pitchFamily="2" charset="-122"/>
                          <a:ea typeface="黑体" pitchFamily="2" charset="-122"/>
                        </a:rPr>
                        <a:t>4</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5050"/>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bg1"/>
                          </a:solidFill>
                          <a:effectLst/>
                          <a:latin typeface="黑体" pitchFamily="2" charset="-122"/>
                          <a:ea typeface="黑体" pitchFamily="2" charset="-122"/>
                        </a:rPr>
                        <a:t>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66FF33"/>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bg1"/>
                          </a:solidFill>
                          <a:effectLst/>
                          <a:latin typeface="黑体" pitchFamily="2" charset="-122"/>
                          <a:ea typeface="黑体" pitchFamily="2" charset="-122"/>
                        </a:rPr>
                        <a:t>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966FF"/>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bg1"/>
                          </a:solidFill>
                          <a:effectLst/>
                          <a:latin typeface="黑体" pitchFamily="2" charset="-122"/>
                          <a:ea typeface="黑体" pitchFamily="2" charset="-122"/>
                        </a:rPr>
                        <a:t>6</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966FF"/>
                    </a:solidFill>
                  </a:tcPr>
                </a:tc>
                <a:extLst>
                  <a:ext uri="{0D108BD9-81ED-4DB2-BD59-A6C34878D82A}">
                    <a16:rowId xmlns:a16="http://schemas.microsoft.com/office/drawing/2014/main" xmlns="" val="10001"/>
                  </a:ext>
                </a:extLst>
              </a:tr>
              <a:tr h="514350">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bg1"/>
                          </a:solidFill>
                          <a:effectLst/>
                          <a:latin typeface="黑体" pitchFamily="2" charset="-122"/>
                          <a:ea typeface="黑体" pitchFamily="2" charset="-122"/>
                        </a:rPr>
                        <a:t>4</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5050"/>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bg1"/>
                          </a:solidFill>
                          <a:effectLst/>
                          <a:latin typeface="黑体" pitchFamily="2" charset="-122"/>
                          <a:ea typeface="黑体" pitchFamily="2" charset="-122"/>
                        </a:rPr>
                        <a:t>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66FF33"/>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bg1"/>
                          </a:solidFill>
                          <a:effectLst/>
                          <a:latin typeface="黑体" pitchFamily="2" charset="-122"/>
                          <a:ea typeface="黑体" pitchFamily="2" charset="-122"/>
                        </a:rPr>
                        <a:t>6</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9966FF"/>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bg1"/>
                          </a:solidFill>
                          <a:effectLst/>
                          <a:latin typeface="黑体" pitchFamily="2" charset="-122"/>
                          <a:ea typeface="黑体" pitchFamily="2" charset="-122"/>
                        </a:rPr>
                        <a:t>6</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9966FF"/>
                    </a:solidFill>
                  </a:tcPr>
                </a:tc>
                <a:extLst>
                  <a:ext uri="{0D108BD9-81ED-4DB2-BD59-A6C34878D82A}">
                    <a16:rowId xmlns:a16="http://schemas.microsoft.com/office/drawing/2014/main" xmlns="" val="10002"/>
                  </a:ext>
                </a:extLst>
              </a:tr>
            </a:tbl>
          </a:graphicData>
        </a:graphic>
      </p:graphicFrame>
      <p:sp>
        <p:nvSpPr>
          <p:cNvPr id="466973" name="Text Box 29"/>
          <p:cNvSpPr txBox="1">
            <a:spLocks noChangeArrowheads="1"/>
          </p:cNvSpPr>
          <p:nvPr/>
        </p:nvSpPr>
        <p:spPr bwMode="auto">
          <a:xfrm>
            <a:off x="539750" y="4437063"/>
            <a:ext cx="5256213" cy="1192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b="1">
                <a:latin typeface="黑体" pitchFamily="2" charset="-122"/>
                <a:ea typeface="黑体" pitchFamily="2" charset="-122"/>
              </a:rPr>
              <a:t>i=[1,2], j=[1,3].   x=[1,3],  y=[1,4].</a:t>
            </a:r>
          </a:p>
          <a:p>
            <a:pPr eaLnBrk="1" hangingPunct="1">
              <a:spcBef>
                <a:spcPct val="50000"/>
              </a:spcBef>
            </a:pPr>
            <a:r>
              <a:rPr lang="en-US" altLang="zh-CN" b="1">
                <a:latin typeface="黑体" pitchFamily="2" charset="-122"/>
                <a:ea typeface="黑体" pitchFamily="2" charset="-122"/>
              </a:rPr>
              <a:t>x=[1/1.2,2/1.2,3/1.2]=[i1,i1,i2],</a:t>
            </a:r>
          </a:p>
          <a:p>
            <a:pPr eaLnBrk="1" hangingPunct="1">
              <a:spcBef>
                <a:spcPct val="50000"/>
              </a:spcBef>
            </a:pPr>
            <a:r>
              <a:rPr lang="en-US" altLang="zh-CN" b="1">
                <a:latin typeface="黑体" pitchFamily="2" charset="-122"/>
                <a:ea typeface="黑体" pitchFamily="2" charset="-122"/>
              </a:rPr>
              <a:t>y=[1/1.5,2/1.5,3/1.5,4/1.5]=[j1,j2,j3, j3].</a:t>
            </a:r>
          </a:p>
        </p:txBody>
      </p:sp>
      <p:graphicFrame>
        <p:nvGraphicFramePr>
          <p:cNvPr id="467003" name="Group 59"/>
          <p:cNvGraphicFramePr>
            <a:graphicFrameLocks noGrp="1"/>
          </p:cNvGraphicFramePr>
          <p:nvPr/>
        </p:nvGraphicFramePr>
        <p:xfrm>
          <a:off x="684213" y="2781300"/>
          <a:ext cx="1357312" cy="952501"/>
        </p:xfrm>
        <a:graphic>
          <a:graphicData uri="http://schemas.openxmlformats.org/drawingml/2006/table">
            <a:tbl>
              <a:tblPr/>
              <a:tblGrid>
                <a:gridCol w="438150">
                  <a:extLst>
                    <a:ext uri="{9D8B030D-6E8A-4147-A177-3AD203B41FA5}">
                      <a16:colId xmlns:a16="http://schemas.microsoft.com/office/drawing/2014/main" xmlns="" val="20000"/>
                    </a:ext>
                  </a:extLst>
                </a:gridCol>
                <a:gridCol w="460375">
                  <a:extLst>
                    <a:ext uri="{9D8B030D-6E8A-4147-A177-3AD203B41FA5}">
                      <a16:colId xmlns:a16="http://schemas.microsoft.com/office/drawing/2014/main" xmlns="" val="20001"/>
                    </a:ext>
                  </a:extLst>
                </a:gridCol>
                <a:gridCol w="458787">
                  <a:extLst>
                    <a:ext uri="{9D8B030D-6E8A-4147-A177-3AD203B41FA5}">
                      <a16:colId xmlns:a16="http://schemas.microsoft.com/office/drawing/2014/main" xmlns="" val="20002"/>
                    </a:ext>
                  </a:extLst>
                </a:gridCol>
              </a:tblGrid>
              <a:tr h="442913">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bg2"/>
                          </a:solidFill>
                          <a:effectLst/>
                          <a:latin typeface="黑体" pitchFamily="2" charset="-122"/>
                          <a:ea typeface="黑体" pitchFamily="2" charset="-122"/>
                        </a:rPr>
                        <a:t>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bg1"/>
                          </a:solidFill>
                          <a:effectLst/>
                          <a:latin typeface="黑体" pitchFamily="2" charset="-122"/>
                          <a:ea typeface="黑体" pitchFamily="2" charset="-122"/>
                        </a:rPr>
                        <a:t>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66FF"/>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bg1"/>
                          </a:solidFill>
                          <a:effectLst/>
                          <a:latin typeface="黑体" pitchFamily="2" charset="-122"/>
                          <a:ea typeface="黑体" pitchFamily="2" charset="-122"/>
                        </a:rPr>
                        <a:t>3</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xmlns="" val="10000"/>
                  </a:ext>
                </a:extLst>
              </a:tr>
              <a:tr h="509588">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bg1"/>
                          </a:solidFill>
                          <a:effectLst/>
                          <a:latin typeface="黑体" pitchFamily="2" charset="-122"/>
                          <a:ea typeface="黑体" pitchFamily="2" charset="-122"/>
                        </a:rPr>
                        <a:t>4</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5050"/>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bg1"/>
                          </a:solidFill>
                          <a:effectLst/>
                          <a:latin typeface="黑体" pitchFamily="2" charset="-122"/>
                          <a:ea typeface="黑体" pitchFamily="2" charset="-122"/>
                        </a:rPr>
                        <a:t>5</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66FF33"/>
                    </a:solid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Pct val="90000"/>
                        <a:buFont typeface="Wingdings" pitchFamily="2" charset="2"/>
                        <a:buNone/>
                        <a:tabLst/>
                      </a:pPr>
                      <a:r>
                        <a:rPr kumimoji="0" lang="en-US" altLang="zh-CN" sz="1600" b="1" i="0" u="none" strike="noStrike" cap="none" normalizeH="0" baseline="0">
                          <a:ln>
                            <a:noFill/>
                          </a:ln>
                          <a:solidFill>
                            <a:schemeClr val="bg1"/>
                          </a:solidFill>
                          <a:effectLst/>
                          <a:latin typeface="黑体" pitchFamily="2" charset="-122"/>
                          <a:ea typeface="黑体" pitchFamily="2" charset="-122"/>
                        </a:rPr>
                        <a:t>6</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9966FF"/>
                    </a:solidFill>
                  </a:tcPr>
                </a:tc>
                <a:extLst>
                  <a:ext uri="{0D108BD9-81ED-4DB2-BD59-A6C34878D82A}">
                    <a16:rowId xmlns:a16="http://schemas.microsoft.com/office/drawing/2014/main" xmlns="" val="10001"/>
                  </a:ext>
                </a:extLst>
              </a:tr>
            </a:tbl>
          </a:graphicData>
        </a:graphic>
      </p:graphicFrame>
      <p:sp>
        <p:nvSpPr>
          <p:cNvPr id="466990" name="Rectangle 46"/>
          <p:cNvSpPr>
            <a:spLocks noChangeArrowheads="1"/>
          </p:cNvSpPr>
          <p:nvPr/>
        </p:nvSpPr>
        <p:spPr bwMode="auto">
          <a:xfrm>
            <a:off x="1258888" y="1773238"/>
            <a:ext cx="7554912" cy="1096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zh-CN" sz="3200">
              <a:solidFill>
                <a:schemeClr val="tx2"/>
              </a:solidFill>
              <a:latin typeface="黑体" pitchFamily="2" charset="-122"/>
              <a:ea typeface="黑体" pitchFamily="2" charset="-122"/>
            </a:endParaRPr>
          </a:p>
        </p:txBody>
      </p:sp>
      <p:sp>
        <p:nvSpPr>
          <p:cNvPr id="466991" name="Rectangle 47"/>
          <p:cNvSpPr>
            <a:spLocks noGrp="1" noChangeArrowheads="1"/>
          </p:cNvSpPr>
          <p:nvPr>
            <p:ph type="title"/>
          </p:nvPr>
        </p:nvSpPr>
        <p:spPr>
          <a:xfrm>
            <a:off x="900113" y="333375"/>
            <a:ext cx="7772400" cy="1143000"/>
          </a:xfrm>
        </p:spPr>
        <p:txBody>
          <a:bodyPr/>
          <a:lstStyle/>
          <a:p>
            <a:pPr algn="ctr"/>
            <a:r>
              <a:rPr lang="zh-CN" altLang="en-US" sz="3600" i="0" dirty="0">
                <a:latin typeface="黑体" pitchFamily="2" charset="-122"/>
                <a:ea typeface="黑体" pitchFamily="2" charset="-122"/>
              </a:rPr>
              <a:t>图像放大</a:t>
            </a:r>
            <a:br>
              <a:rPr lang="zh-CN" altLang="en-US" sz="3600" i="0" dirty="0">
                <a:latin typeface="黑体" pitchFamily="2" charset="-122"/>
                <a:ea typeface="黑体" pitchFamily="2" charset="-122"/>
              </a:rPr>
            </a:br>
            <a:r>
              <a:rPr lang="zh-CN" altLang="en-US" sz="3200" i="0" dirty="0">
                <a:latin typeface="黑体" pitchFamily="2" charset="-122"/>
                <a:ea typeface="黑体" pitchFamily="2" charset="-122"/>
              </a:rPr>
              <a:t>              </a:t>
            </a:r>
            <a:r>
              <a:rPr lang="en-US" altLang="zh-CN" sz="3200" i="0" dirty="0">
                <a:latin typeface="Times New Roman"/>
                <a:ea typeface="黑体" pitchFamily="2" charset="-122"/>
              </a:rPr>
              <a:t>——</a:t>
            </a:r>
            <a:r>
              <a:rPr lang="en-US" altLang="zh-CN" sz="3200" i="0" dirty="0">
                <a:latin typeface="黑体" pitchFamily="2" charset="-122"/>
                <a:ea typeface="黑体" pitchFamily="2" charset="-122"/>
              </a:rPr>
              <a:t> </a:t>
            </a:r>
            <a:r>
              <a:rPr lang="zh-CN" altLang="en-US" sz="3200" i="0" dirty="0">
                <a:latin typeface="黑体" pitchFamily="2" charset="-122"/>
                <a:ea typeface="黑体" pitchFamily="2" charset="-122"/>
              </a:rPr>
              <a:t>实现方法</a:t>
            </a:r>
          </a:p>
        </p:txBody>
      </p:sp>
    </p:spTree>
    <p:extLst>
      <p:ext uri="{BB962C8B-B14F-4D97-AF65-F5344CB8AC3E}">
        <p14:creationId xmlns:p14="http://schemas.microsoft.com/office/powerpoint/2010/main" val="29454410"/>
      </p:ext>
    </p:extLst>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67003"/>
                                        </p:tgtEl>
                                        <p:attrNameLst>
                                          <p:attrName>style.visibility</p:attrName>
                                        </p:attrNameLst>
                                      </p:cBhvr>
                                      <p:to>
                                        <p:strVal val="visible"/>
                                      </p:to>
                                    </p:set>
                                    <p:anim calcmode="lin" valueType="num">
                                      <p:cBhvr additive="base">
                                        <p:cTn id="7" dur="500" fill="hold"/>
                                        <p:tgtEl>
                                          <p:spTgt spid="467003"/>
                                        </p:tgtEl>
                                        <p:attrNameLst>
                                          <p:attrName>ppt_x</p:attrName>
                                        </p:attrNameLst>
                                      </p:cBhvr>
                                      <p:tavLst>
                                        <p:tav tm="0">
                                          <p:val>
                                            <p:strVal val="0-#ppt_w/2"/>
                                          </p:val>
                                        </p:tav>
                                        <p:tav tm="100000">
                                          <p:val>
                                            <p:strVal val="#ppt_x"/>
                                          </p:val>
                                        </p:tav>
                                      </p:tavLst>
                                    </p:anim>
                                    <p:anim calcmode="lin" valueType="num">
                                      <p:cBhvr additive="base">
                                        <p:cTn id="8" dur="500" fill="hold"/>
                                        <p:tgtEl>
                                          <p:spTgt spid="46700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466949"/>
                                        </p:tgtEl>
                                        <p:attrNameLst>
                                          <p:attrName>style.visibility</p:attrName>
                                        </p:attrNameLst>
                                      </p:cBhvr>
                                      <p:to>
                                        <p:strVal val="visible"/>
                                      </p:to>
                                    </p:set>
                                    <p:animEffect transition="in" filter="box(in)">
                                      <p:cBhvr>
                                        <p:cTn id="13" dur="500"/>
                                        <p:tgtEl>
                                          <p:spTgt spid="466949"/>
                                        </p:tgtEl>
                                      </p:cBhvr>
                                    </p:animEffect>
                                  </p:childTnLst>
                                </p:cTn>
                              </p:par>
                            </p:childTnLst>
                          </p:cTn>
                        </p:par>
                        <p:par>
                          <p:cTn id="14" fill="hold" nodeType="afterGroup">
                            <p:stCondLst>
                              <p:cond delay="500"/>
                            </p:stCondLst>
                            <p:childTnLst>
                              <p:par>
                                <p:cTn id="15" presetID="4" presetClass="entr" presetSubtype="16" fill="hold" grpId="0" nodeType="afterEffect">
                                  <p:stCondLst>
                                    <p:cond delay="0"/>
                                  </p:stCondLst>
                                  <p:childTnLst>
                                    <p:set>
                                      <p:cBhvr>
                                        <p:cTn id="16" dur="1" fill="hold">
                                          <p:stCondLst>
                                            <p:cond delay="0"/>
                                          </p:stCondLst>
                                        </p:cTn>
                                        <p:tgtEl>
                                          <p:spTgt spid="466950"/>
                                        </p:tgtEl>
                                        <p:attrNameLst>
                                          <p:attrName>style.visibility</p:attrName>
                                        </p:attrNameLst>
                                      </p:cBhvr>
                                      <p:to>
                                        <p:strVal val="visible"/>
                                      </p:to>
                                    </p:set>
                                    <p:animEffect transition="in" filter="box(in)">
                                      <p:cBhvr>
                                        <p:cTn id="17" dur="500"/>
                                        <p:tgtEl>
                                          <p:spTgt spid="46695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466973"/>
                                        </p:tgtEl>
                                        <p:attrNameLst>
                                          <p:attrName>style.visibility</p:attrName>
                                        </p:attrNameLst>
                                      </p:cBhvr>
                                      <p:to>
                                        <p:strVal val="visible"/>
                                      </p:to>
                                    </p:set>
                                    <p:anim calcmode="lin" valueType="num">
                                      <p:cBhvr additive="base">
                                        <p:cTn id="22" dur="500" fill="hold"/>
                                        <p:tgtEl>
                                          <p:spTgt spid="466973"/>
                                        </p:tgtEl>
                                        <p:attrNameLst>
                                          <p:attrName>ppt_x</p:attrName>
                                        </p:attrNameLst>
                                      </p:cBhvr>
                                      <p:tavLst>
                                        <p:tav tm="0">
                                          <p:val>
                                            <p:strVal val="#ppt_x"/>
                                          </p:val>
                                        </p:tav>
                                        <p:tav tm="100000">
                                          <p:val>
                                            <p:strVal val="#ppt_x"/>
                                          </p:val>
                                        </p:tav>
                                      </p:tavLst>
                                    </p:anim>
                                    <p:anim calcmode="lin" valueType="num">
                                      <p:cBhvr additive="base">
                                        <p:cTn id="23" dur="500" fill="hold"/>
                                        <p:tgtEl>
                                          <p:spTgt spid="466973"/>
                                        </p:tgtEl>
                                        <p:attrNameLst>
                                          <p:attrName>ppt_y</p:attrName>
                                        </p:attrNameLst>
                                      </p:cBhvr>
                                      <p:tavLst>
                                        <p:tav tm="0">
                                          <p:val>
                                            <p:strVal val="1+#ppt_h/2"/>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2" presetClass="entr" presetSubtype="8" fill="hold" nodeType="clickEffect">
                                  <p:stCondLst>
                                    <p:cond delay="0"/>
                                  </p:stCondLst>
                                  <p:childTnLst>
                                    <p:set>
                                      <p:cBhvr>
                                        <p:cTn id="27" dur="1" fill="hold">
                                          <p:stCondLst>
                                            <p:cond delay="0"/>
                                          </p:stCondLst>
                                        </p:cTn>
                                        <p:tgtEl>
                                          <p:spTgt spid="467004"/>
                                        </p:tgtEl>
                                        <p:attrNameLst>
                                          <p:attrName>style.visibility</p:attrName>
                                        </p:attrNameLst>
                                      </p:cBhvr>
                                      <p:to>
                                        <p:strVal val="visible"/>
                                      </p:to>
                                    </p:set>
                                    <p:anim calcmode="lin" valueType="num">
                                      <p:cBhvr additive="base">
                                        <p:cTn id="28" dur="500" fill="hold"/>
                                        <p:tgtEl>
                                          <p:spTgt spid="467004"/>
                                        </p:tgtEl>
                                        <p:attrNameLst>
                                          <p:attrName>ppt_x</p:attrName>
                                        </p:attrNameLst>
                                      </p:cBhvr>
                                      <p:tavLst>
                                        <p:tav tm="0">
                                          <p:val>
                                            <p:strVal val="0-#ppt_w/2"/>
                                          </p:val>
                                        </p:tav>
                                        <p:tav tm="100000">
                                          <p:val>
                                            <p:strVal val="#ppt_x"/>
                                          </p:val>
                                        </p:tav>
                                      </p:tavLst>
                                    </p:anim>
                                    <p:anim calcmode="lin" valueType="num">
                                      <p:cBhvr additive="base">
                                        <p:cTn id="29" dur="500" fill="hold"/>
                                        <p:tgtEl>
                                          <p:spTgt spid="4670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949" grpId="0" animBg="1"/>
      <p:bldP spid="466950" grpId="0" autoUpdateAnimBg="0"/>
      <p:bldP spid="466973"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7970" name="Rectangle 2"/>
          <p:cNvSpPr>
            <a:spLocks noGrp="1" noChangeArrowheads="1"/>
          </p:cNvSpPr>
          <p:nvPr>
            <p:ph type="title"/>
          </p:nvPr>
        </p:nvSpPr>
        <p:spPr>
          <a:xfrm>
            <a:off x="1062038" y="896938"/>
            <a:ext cx="6219825" cy="684212"/>
          </a:xfrm>
        </p:spPr>
        <p:txBody>
          <a:bodyPr/>
          <a:lstStyle/>
          <a:p>
            <a:r>
              <a:rPr lang="en-US" altLang="zh-CN" b="1"/>
              <a:t> </a:t>
            </a:r>
            <a:endParaRPr lang="en-US" altLang="zh-CN" sz="4000" b="1">
              <a:latin typeface="黑体" pitchFamily="2" charset="-122"/>
              <a:ea typeface="黑体" pitchFamily="2" charset="-122"/>
            </a:endParaRPr>
          </a:p>
        </p:txBody>
      </p:sp>
      <p:sp>
        <p:nvSpPr>
          <p:cNvPr id="467971" name="Rectangle 3"/>
          <p:cNvSpPr>
            <a:spLocks noGrp="1" noChangeArrowheads="1"/>
          </p:cNvSpPr>
          <p:nvPr>
            <p:ph type="body" idx="1"/>
          </p:nvPr>
        </p:nvSpPr>
        <p:spPr>
          <a:xfrm>
            <a:off x="684213" y="2276475"/>
            <a:ext cx="7851775" cy="3887788"/>
          </a:xfrm>
          <a:ln w="57150" cmpd="thinThick">
            <a:solidFill>
              <a:srgbClr val="0000CC"/>
            </a:solidFill>
            <a:miter lim="800000"/>
            <a:headEnd/>
            <a:tailEnd/>
          </a:ln>
        </p:spPr>
        <p:txBody>
          <a:bodyPr/>
          <a:lstStyle/>
          <a:p>
            <a:pPr marL="609600" indent="-609600">
              <a:lnSpc>
                <a:spcPct val="120000"/>
              </a:lnSpc>
              <a:buFont typeface="Wingdings" pitchFamily="2" charset="2"/>
              <a:buNone/>
            </a:pPr>
            <a:r>
              <a:rPr lang="en-US" altLang="zh-CN" sz="3600" dirty="0">
                <a:latin typeface="黑体" pitchFamily="2" charset="-122"/>
                <a:ea typeface="黑体" pitchFamily="2" charset="-122"/>
              </a:rPr>
              <a:t> </a:t>
            </a:r>
            <a:r>
              <a:rPr lang="zh-CN" altLang="en-US" dirty="0">
                <a:latin typeface="华文细黑" pitchFamily="2" charset="-122"/>
                <a:ea typeface="华文细黑" pitchFamily="2" charset="-122"/>
              </a:rPr>
              <a:t>思考一个问题：</a:t>
            </a:r>
          </a:p>
          <a:p>
            <a:pPr marL="609600" indent="-609600">
              <a:lnSpc>
                <a:spcPct val="120000"/>
              </a:lnSpc>
              <a:buFont typeface="Wingdings" pitchFamily="2" charset="2"/>
              <a:buNone/>
            </a:pPr>
            <a:r>
              <a:rPr lang="zh-CN" altLang="en-US" dirty="0">
                <a:latin typeface="华文细黑" pitchFamily="2" charset="-122"/>
                <a:ea typeface="华文细黑" pitchFamily="2" charset="-122"/>
              </a:rPr>
              <a:t>      如果放大倍数太大，按照前面的方法处理会出现</a:t>
            </a:r>
            <a:r>
              <a:rPr lang="zh-CN" altLang="en-US" dirty="0">
                <a:latin typeface="华文细黑" pitchFamily="2" charset="-122"/>
                <a:ea typeface="华文细黑" pitchFamily="2" charset="-122"/>
                <a:hlinkClick r:id="rId3" action="ppaction://hlinksldjump"/>
              </a:rPr>
              <a:t>马赛克</a:t>
            </a:r>
            <a:r>
              <a:rPr lang="zh-CN" altLang="en-US" dirty="0">
                <a:latin typeface="华文细黑" pitchFamily="2" charset="-122"/>
                <a:ea typeface="华文细黑" pitchFamily="2" charset="-122"/>
              </a:rPr>
              <a:t>效应。如果这个问题交给你，有没有办法解决？或者想办法至少使之有所改善？</a:t>
            </a:r>
          </a:p>
        </p:txBody>
      </p:sp>
      <p:sp>
        <p:nvSpPr>
          <p:cNvPr id="467972" name="Rectangle 4"/>
          <p:cNvSpPr>
            <a:spLocks noChangeArrowheads="1"/>
          </p:cNvSpPr>
          <p:nvPr/>
        </p:nvSpPr>
        <p:spPr bwMode="auto">
          <a:xfrm>
            <a:off x="900113" y="333375"/>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zh-CN" altLang="en-US" sz="3600">
                <a:solidFill>
                  <a:schemeClr val="tx2"/>
                </a:solidFill>
                <a:latin typeface="黑体" pitchFamily="2" charset="-122"/>
                <a:ea typeface="黑体" pitchFamily="2" charset="-122"/>
              </a:rPr>
              <a:t>图像放大</a:t>
            </a:r>
            <a:br>
              <a:rPr lang="zh-CN" altLang="en-US" sz="3600">
                <a:solidFill>
                  <a:schemeClr val="tx2"/>
                </a:solidFill>
                <a:latin typeface="黑体" pitchFamily="2" charset="-122"/>
                <a:ea typeface="黑体" pitchFamily="2" charset="-122"/>
              </a:rPr>
            </a:br>
            <a:r>
              <a:rPr lang="zh-CN" altLang="en-US" sz="3200">
                <a:solidFill>
                  <a:schemeClr val="tx2"/>
                </a:solidFill>
                <a:latin typeface="黑体" pitchFamily="2" charset="-122"/>
                <a:ea typeface="黑体" pitchFamily="2" charset="-122"/>
              </a:rPr>
              <a:t>              </a:t>
            </a:r>
            <a:r>
              <a:rPr lang="en-US" altLang="zh-CN" sz="3200">
                <a:solidFill>
                  <a:schemeClr val="tx2"/>
                </a:solidFill>
                <a:latin typeface="Times New Roman"/>
                <a:ea typeface="黑体" pitchFamily="2" charset="-122"/>
              </a:rPr>
              <a:t>——</a:t>
            </a:r>
            <a:r>
              <a:rPr lang="en-US" altLang="zh-CN" sz="3200">
                <a:solidFill>
                  <a:schemeClr val="tx2"/>
                </a:solidFill>
                <a:latin typeface="黑体" pitchFamily="2" charset="-122"/>
                <a:ea typeface="黑体" pitchFamily="2" charset="-122"/>
              </a:rPr>
              <a:t> </a:t>
            </a:r>
            <a:r>
              <a:rPr lang="zh-CN" altLang="en-US" sz="3200">
                <a:solidFill>
                  <a:schemeClr val="tx2"/>
                </a:solidFill>
                <a:latin typeface="黑体" pitchFamily="2" charset="-122"/>
                <a:ea typeface="黑体" pitchFamily="2" charset="-122"/>
              </a:rPr>
              <a:t>思考问题</a:t>
            </a:r>
          </a:p>
        </p:txBody>
      </p:sp>
    </p:spTree>
    <p:extLst>
      <p:ext uri="{BB962C8B-B14F-4D97-AF65-F5344CB8AC3E}">
        <p14:creationId xmlns:p14="http://schemas.microsoft.com/office/powerpoint/2010/main" val="753333307"/>
      </p:ext>
    </p:extLst>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67971">
                                            <p:txEl>
                                              <p:pRg st="0" end="0"/>
                                            </p:txEl>
                                          </p:spTgt>
                                        </p:tgtEl>
                                        <p:attrNameLst>
                                          <p:attrName>style.visibility</p:attrName>
                                        </p:attrNameLst>
                                      </p:cBhvr>
                                      <p:to>
                                        <p:strVal val="visible"/>
                                      </p:to>
                                    </p:set>
                                    <p:anim calcmode="lin" valueType="num">
                                      <p:cBhvr additive="base">
                                        <p:cTn id="7" dur="500" fill="hold"/>
                                        <p:tgtEl>
                                          <p:spTgt spid="46797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6797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67971">
                                            <p:txEl>
                                              <p:pRg st="1" end="1"/>
                                            </p:txEl>
                                          </p:spTgt>
                                        </p:tgtEl>
                                        <p:attrNameLst>
                                          <p:attrName>style.visibility</p:attrName>
                                        </p:attrNameLst>
                                      </p:cBhvr>
                                      <p:to>
                                        <p:strVal val="visible"/>
                                      </p:to>
                                    </p:set>
                                    <p:anim calcmode="lin" valueType="num">
                                      <p:cBhvr additive="base">
                                        <p:cTn id="13" dur="500" fill="hold"/>
                                        <p:tgtEl>
                                          <p:spTgt spid="46797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67971">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7971" grpId="0" build="p"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p:txBody>
          <a:bodyPr/>
          <a:lstStyle/>
          <a:p>
            <a:r>
              <a:rPr lang="zh-CN" altLang="en-US" sz="3600" i="0">
                <a:ea typeface="黑体" pitchFamily="2" charset="-122"/>
              </a:rPr>
              <a:t>图像大比例放大时的马赛克效应</a:t>
            </a:r>
          </a:p>
        </p:txBody>
      </p:sp>
      <p:pic>
        <p:nvPicPr>
          <p:cNvPr id="189444" name="Picture 4" descr="图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3581400"/>
            <a:ext cx="381000" cy="304800"/>
          </a:xfrm>
          <a:prstGeom prst="rect">
            <a:avLst/>
          </a:prstGeom>
          <a:noFill/>
          <a:extLst>
            <a:ext uri="{909E8E84-426E-40DD-AFC4-6F175D3DCCD1}">
              <a14:hiddenFill xmlns:a14="http://schemas.microsoft.com/office/drawing/2010/main">
                <a:solidFill>
                  <a:srgbClr val="FFFFFF"/>
                </a:solidFill>
              </a14:hiddenFill>
            </a:ext>
          </a:extLst>
        </p:spPr>
      </p:pic>
      <p:pic>
        <p:nvPicPr>
          <p:cNvPr id="189445" name="Picture 5" descr="图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2362200"/>
            <a:ext cx="3811588" cy="3048000"/>
          </a:xfrm>
          <a:prstGeom prst="rect">
            <a:avLst/>
          </a:prstGeom>
          <a:noFill/>
          <a:extLst>
            <a:ext uri="{909E8E84-426E-40DD-AFC4-6F175D3DCCD1}">
              <a14:hiddenFill xmlns:a14="http://schemas.microsoft.com/office/drawing/2010/main">
                <a:solidFill>
                  <a:srgbClr val="FFFFFF"/>
                </a:solidFill>
              </a14:hiddenFill>
            </a:ext>
          </a:extLst>
        </p:spPr>
      </p:pic>
      <p:sp>
        <p:nvSpPr>
          <p:cNvPr id="189446" name="AutoShape 6"/>
          <p:cNvSpPr>
            <a:spLocks noChangeArrowheads="1"/>
          </p:cNvSpPr>
          <p:nvPr/>
        </p:nvSpPr>
        <p:spPr bwMode="auto">
          <a:xfrm>
            <a:off x="2743200" y="3505200"/>
            <a:ext cx="762000" cy="457200"/>
          </a:xfrm>
          <a:prstGeom prst="rightArrow">
            <a:avLst>
              <a:gd name="adj1" fmla="val 50000"/>
              <a:gd name="adj2" fmla="val 41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9447" name="Text Box 7"/>
          <p:cNvSpPr txBox="1">
            <a:spLocks noChangeArrowheads="1"/>
          </p:cNvSpPr>
          <p:nvPr/>
        </p:nvSpPr>
        <p:spPr bwMode="auto">
          <a:xfrm>
            <a:off x="2286000" y="4191000"/>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1" lang="zh-CN" altLang="en-US" sz="2400" b="1">
                <a:latin typeface="黑体" pitchFamily="2" charset="-122"/>
                <a:ea typeface="黑体" pitchFamily="2" charset="-122"/>
              </a:rPr>
              <a:t>放大</a:t>
            </a:r>
            <a:r>
              <a:rPr kumimoji="1" lang="en-US" altLang="zh-CN" sz="2400" b="1">
                <a:latin typeface="黑体" pitchFamily="2" charset="-122"/>
                <a:ea typeface="黑体" pitchFamily="2" charset="-122"/>
              </a:rPr>
              <a:t>10</a:t>
            </a:r>
            <a:r>
              <a:rPr kumimoji="1" lang="zh-CN" altLang="en-US" sz="2400" b="1">
                <a:latin typeface="黑体" pitchFamily="2" charset="-122"/>
                <a:ea typeface="黑体" pitchFamily="2" charset="-122"/>
              </a:rPr>
              <a:t>倍</a:t>
            </a:r>
          </a:p>
        </p:txBody>
      </p:sp>
      <p:pic>
        <p:nvPicPr>
          <p:cNvPr id="189449" name="Picture 9" descr="图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2362200"/>
            <a:ext cx="3810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405927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89444"/>
                                        </p:tgtEl>
                                        <p:attrNameLst>
                                          <p:attrName>style.visibility</p:attrName>
                                        </p:attrNameLst>
                                      </p:cBhvr>
                                      <p:to>
                                        <p:strVal val="visible"/>
                                      </p:to>
                                    </p:set>
                                    <p:anim calcmode="lin" valueType="num">
                                      <p:cBhvr additive="base">
                                        <p:cTn id="7" dur="500" fill="hold"/>
                                        <p:tgtEl>
                                          <p:spTgt spid="189444"/>
                                        </p:tgtEl>
                                        <p:attrNameLst>
                                          <p:attrName>ppt_x</p:attrName>
                                        </p:attrNameLst>
                                      </p:cBhvr>
                                      <p:tavLst>
                                        <p:tav tm="0">
                                          <p:val>
                                            <p:strVal val="0-#ppt_w/2"/>
                                          </p:val>
                                        </p:tav>
                                        <p:tav tm="100000">
                                          <p:val>
                                            <p:strVal val="#ppt_x"/>
                                          </p:val>
                                        </p:tav>
                                      </p:tavLst>
                                    </p:anim>
                                    <p:anim calcmode="lin" valueType="num">
                                      <p:cBhvr additive="base">
                                        <p:cTn id="8" dur="500" fill="hold"/>
                                        <p:tgtEl>
                                          <p:spTgt spid="18944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89446"/>
                                        </p:tgtEl>
                                        <p:attrNameLst>
                                          <p:attrName>style.visibility</p:attrName>
                                        </p:attrNameLst>
                                      </p:cBhvr>
                                      <p:to>
                                        <p:strVal val="visible"/>
                                      </p:to>
                                    </p:set>
                                    <p:anim calcmode="lin" valueType="num">
                                      <p:cBhvr additive="base">
                                        <p:cTn id="13" dur="500" fill="hold"/>
                                        <p:tgtEl>
                                          <p:spTgt spid="189446"/>
                                        </p:tgtEl>
                                        <p:attrNameLst>
                                          <p:attrName>ppt_x</p:attrName>
                                        </p:attrNameLst>
                                      </p:cBhvr>
                                      <p:tavLst>
                                        <p:tav tm="0">
                                          <p:val>
                                            <p:strVal val="0-#ppt_w/2"/>
                                          </p:val>
                                        </p:tav>
                                        <p:tav tm="100000">
                                          <p:val>
                                            <p:strVal val="#ppt_x"/>
                                          </p:val>
                                        </p:tav>
                                      </p:tavLst>
                                    </p:anim>
                                    <p:anim calcmode="lin" valueType="num">
                                      <p:cBhvr additive="base">
                                        <p:cTn id="14" dur="500" fill="hold"/>
                                        <p:tgtEl>
                                          <p:spTgt spid="189446"/>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89447"/>
                                        </p:tgtEl>
                                        <p:attrNameLst>
                                          <p:attrName>style.visibility</p:attrName>
                                        </p:attrNameLst>
                                      </p:cBhvr>
                                      <p:to>
                                        <p:strVal val="visible"/>
                                      </p:to>
                                    </p:set>
                                    <p:anim calcmode="lin" valueType="num">
                                      <p:cBhvr additive="base">
                                        <p:cTn id="19" dur="500" fill="hold"/>
                                        <p:tgtEl>
                                          <p:spTgt spid="189447"/>
                                        </p:tgtEl>
                                        <p:attrNameLst>
                                          <p:attrName>ppt_x</p:attrName>
                                        </p:attrNameLst>
                                      </p:cBhvr>
                                      <p:tavLst>
                                        <p:tav tm="0">
                                          <p:val>
                                            <p:strVal val="0-#ppt_w/2"/>
                                          </p:val>
                                        </p:tav>
                                        <p:tav tm="100000">
                                          <p:val>
                                            <p:strVal val="#ppt_x"/>
                                          </p:val>
                                        </p:tav>
                                      </p:tavLst>
                                    </p:anim>
                                    <p:anim calcmode="lin" valueType="num">
                                      <p:cBhvr additive="base">
                                        <p:cTn id="20" dur="500" fill="hold"/>
                                        <p:tgtEl>
                                          <p:spTgt spid="189447"/>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189445"/>
                                        </p:tgtEl>
                                        <p:attrNameLst>
                                          <p:attrName>style.visibility</p:attrName>
                                        </p:attrNameLst>
                                      </p:cBhvr>
                                      <p:to>
                                        <p:strVal val="visible"/>
                                      </p:to>
                                    </p:set>
                                    <p:anim calcmode="lin" valueType="num">
                                      <p:cBhvr additive="base">
                                        <p:cTn id="25" dur="500" fill="hold"/>
                                        <p:tgtEl>
                                          <p:spTgt spid="189445"/>
                                        </p:tgtEl>
                                        <p:attrNameLst>
                                          <p:attrName>ppt_x</p:attrName>
                                        </p:attrNameLst>
                                      </p:cBhvr>
                                      <p:tavLst>
                                        <p:tav tm="0">
                                          <p:val>
                                            <p:strVal val="0-#ppt_w/2"/>
                                          </p:val>
                                        </p:tav>
                                        <p:tav tm="100000">
                                          <p:val>
                                            <p:strVal val="#ppt_x"/>
                                          </p:val>
                                        </p:tav>
                                      </p:tavLst>
                                    </p:anim>
                                    <p:anim calcmode="lin" valueType="num">
                                      <p:cBhvr additive="base">
                                        <p:cTn id="26" dur="500" fill="hold"/>
                                        <p:tgtEl>
                                          <p:spTgt spid="189445"/>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189449"/>
                                        </p:tgtEl>
                                        <p:attrNameLst>
                                          <p:attrName>style.visibility</p:attrName>
                                        </p:attrNameLst>
                                      </p:cBhvr>
                                      <p:to>
                                        <p:strVal val="visible"/>
                                      </p:to>
                                    </p:set>
                                    <p:anim calcmode="lin" valueType="num">
                                      <p:cBhvr additive="base">
                                        <p:cTn id="31" dur="500" fill="hold"/>
                                        <p:tgtEl>
                                          <p:spTgt spid="189449"/>
                                        </p:tgtEl>
                                        <p:attrNameLst>
                                          <p:attrName>ppt_x</p:attrName>
                                        </p:attrNameLst>
                                      </p:cBhvr>
                                      <p:tavLst>
                                        <p:tav tm="0">
                                          <p:val>
                                            <p:strVal val="0-#ppt_w/2"/>
                                          </p:val>
                                        </p:tav>
                                        <p:tav tm="100000">
                                          <p:val>
                                            <p:strVal val="#ppt_x"/>
                                          </p:val>
                                        </p:tav>
                                      </p:tavLst>
                                    </p:anim>
                                    <p:anim calcmode="lin" valueType="num">
                                      <p:cBhvr additive="base">
                                        <p:cTn id="32" dur="500" fill="hold"/>
                                        <p:tgtEl>
                                          <p:spTgt spid="1894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6" grpId="0" animBg="1"/>
      <p:bldP spid="189447" grpId="0"/>
    </p:bld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4354" name="Rectangle 2"/>
          <p:cNvSpPr>
            <a:spLocks noGrp="1" noChangeArrowheads="1"/>
          </p:cNvSpPr>
          <p:nvPr>
            <p:ph type="title"/>
          </p:nvPr>
        </p:nvSpPr>
        <p:spPr>
          <a:xfrm>
            <a:off x="468313" y="404813"/>
            <a:ext cx="7772400" cy="1143000"/>
          </a:xfrm>
        </p:spPr>
        <p:txBody>
          <a:bodyPr/>
          <a:lstStyle/>
          <a:p>
            <a:pPr algn="ctr"/>
            <a:r>
              <a:rPr lang="zh-CN" altLang="en-US" sz="3600" i="0" dirty="0">
                <a:latin typeface="黑体" pitchFamily="2" charset="-122"/>
                <a:ea typeface="黑体" pitchFamily="2" charset="-122"/>
              </a:rPr>
              <a:t>图像错切</a:t>
            </a:r>
            <a:br>
              <a:rPr lang="zh-CN" altLang="en-US" sz="3600" i="0" dirty="0">
                <a:latin typeface="黑体" pitchFamily="2" charset="-122"/>
                <a:ea typeface="黑体" pitchFamily="2" charset="-122"/>
              </a:rPr>
            </a:br>
            <a:r>
              <a:rPr lang="zh-CN" altLang="en-US" sz="3600" i="0" dirty="0">
                <a:latin typeface="黑体" pitchFamily="2" charset="-122"/>
                <a:ea typeface="黑体" pitchFamily="2" charset="-122"/>
              </a:rPr>
              <a:t>          </a:t>
            </a:r>
            <a:r>
              <a:rPr lang="en-US" altLang="zh-CN" sz="3200" i="0" dirty="0">
                <a:latin typeface="Times New Roman"/>
                <a:ea typeface="黑体" pitchFamily="2" charset="-122"/>
              </a:rPr>
              <a:t>——</a:t>
            </a:r>
            <a:r>
              <a:rPr lang="en-US" altLang="zh-CN" sz="3200" i="0" dirty="0">
                <a:latin typeface="黑体" pitchFamily="2" charset="-122"/>
                <a:ea typeface="黑体" pitchFamily="2" charset="-122"/>
              </a:rPr>
              <a:t> </a:t>
            </a:r>
            <a:r>
              <a:rPr lang="zh-CN" altLang="en-US" sz="3200" i="0" dirty="0">
                <a:latin typeface="黑体" pitchFamily="2" charset="-122"/>
                <a:ea typeface="黑体" pitchFamily="2" charset="-122"/>
              </a:rPr>
              <a:t>基本概念</a:t>
            </a:r>
          </a:p>
        </p:txBody>
      </p:sp>
      <p:sp>
        <p:nvSpPr>
          <p:cNvPr id="484355" name="Rectangle 3"/>
          <p:cNvSpPr>
            <a:spLocks noGrp="1" noChangeArrowheads="1"/>
          </p:cNvSpPr>
          <p:nvPr>
            <p:ph type="body" sz="half" idx="1"/>
          </p:nvPr>
        </p:nvSpPr>
        <p:spPr>
          <a:xfrm>
            <a:off x="684213" y="2420938"/>
            <a:ext cx="7559675" cy="3095625"/>
          </a:xfrm>
        </p:spPr>
        <p:txBody>
          <a:bodyPr/>
          <a:lstStyle/>
          <a:p>
            <a:pPr>
              <a:lnSpc>
                <a:spcPct val="120000"/>
              </a:lnSpc>
            </a:pPr>
            <a:r>
              <a:rPr lang="zh-CN" altLang="en-US" sz="2800" b="1" dirty="0">
                <a:ea typeface="华文细黑" pitchFamily="2" charset="-122"/>
              </a:rPr>
              <a:t>图像的错切变换实际上是平面景物在投影平面上的</a:t>
            </a:r>
            <a:r>
              <a:rPr lang="zh-CN" altLang="en-US" sz="2800" b="1" dirty="0">
                <a:ea typeface="华文细黑" pitchFamily="2" charset="-122"/>
                <a:hlinkClick r:id="rId3" action="ppaction://hlinksldjump"/>
              </a:rPr>
              <a:t>非垂直投影效果</a:t>
            </a:r>
            <a:r>
              <a:rPr lang="zh-CN" altLang="en-US" sz="2800" b="1" dirty="0">
                <a:ea typeface="华文细黑" pitchFamily="2" charset="-122"/>
              </a:rPr>
              <a:t>。</a:t>
            </a:r>
          </a:p>
          <a:p>
            <a:pPr>
              <a:lnSpc>
                <a:spcPct val="120000"/>
              </a:lnSpc>
            </a:pPr>
            <a:r>
              <a:rPr lang="zh-CN" altLang="en-US" sz="2800" b="1" dirty="0">
                <a:ea typeface="华文细黑" pitchFamily="2" charset="-122"/>
              </a:rPr>
              <a:t>因为绝大多数图像都是三维物体在二维平面上的投影得到的，所以需要研究图像的错切现象。</a:t>
            </a:r>
            <a:endParaRPr lang="zh-CN" altLang="en-US" sz="1000" b="1" dirty="0">
              <a:ea typeface="华文细黑" pitchFamily="2" charset="-122"/>
            </a:endParaRPr>
          </a:p>
        </p:txBody>
      </p:sp>
    </p:spTree>
    <p:extLst>
      <p:ext uri="{BB962C8B-B14F-4D97-AF65-F5344CB8AC3E}">
        <p14:creationId xmlns:p14="http://schemas.microsoft.com/office/powerpoint/2010/main" val="2494316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84355">
                                            <p:txEl>
                                              <p:pRg st="0" end="0"/>
                                            </p:txEl>
                                          </p:spTgt>
                                        </p:tgtEl>
                                        <p:attrNameLst>
                                          <p:attrName>style.visibility</p:attrName>
                                        </p:attrNameLst>
                                      </p:cBhvr>
                                      <p:to>
                                        <p:strVal val="visible"/>
                                      </p:to>
                                    </p:set>
                                    <p:anim calcmode="lin" valueType="num">
                                      <p:cBhvr additive="base">
                                        <p:cTn id="7" dur="500" fill="hold"/>
                                        <p:tgtEl>
                                          <p:spTgt spid="48435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8435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84355">
                                            <p:txEl>
                                              <p:pRg st="1" end="1"/>
                                            </p:txEl>
                                          </p:spTgt>
                                        </p:tgtEl>
                                        <p:attrNameLst>
                                          <p:attrName>style.visibility</p:attrName>
                                        </p:attrNameLst>
                                      </p:cBhvr>
                                      <p:to>
                                        <p:strVal val="visible"/>
                                      </p:to>
                                    </p:set>
                                    <p:anim calcmode="lin" valueType="num">
                                      <p:cBhvr additive="base">
                                        <p:cTn id="13" dur="500" fill="hold"/>
                                        <p:tgtEl>
                                          <p:spTgt spid="48435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84355">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4355" grpId="0" build="p"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a:xfrm>
            <a:off x="984250" y="548680"/>
            <a:ext cx="7404174" cy="571500"/>
          </a:xfrm>
        </p:spPr>
        <p:txBody>
          <a:bodyPr/>
          <a:lstStyle/>
          <a:p>
            <a:pPr algn="ctr"/>
            <a:r>
              <a:rPr lang="zh-CN" altLang="en-US" sz="3600" i="0" dirty="0">
                <a:ea typeface="黑体" pitchFamily="2" charset="-122"/>
              </a:rPr>
              <a:t>图像的错切效果</a:t>
            </a:r>
          </a:p>
        </p:txBody>
      </p:sp>
      <p:pic>
        <p:nvPicPr>
          <p:cNvPr id="226311" name="Picture 7" descr="tt003"/>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763588" y="2276475"/>
            <a:ext cx="2695575" cy="2351088"/>
          </a:xfrm>
          <a:noFill/>
          <a:ln>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26309" name="AutoShape 5"/>
          <p:cNvSpPr>
            <a:spLocks noChangeArrowheads="1"/>
          </p:cNvSpPr>
          <p:nvPr/>
        </p:nvSpPr>
        <p:spPr bwMode="auto">
          <a:xfrm>
            <a:off x="3995738" y="3141663"/>
            <a:ext cx="487362" cy="609600"/>
          </a:xfrm>
          <a:prstGeom prst="rightArrow">
            <a:avLst>
              <a:gd name="adj1" fmla="val 50000"/>
              <a:gd name="adj2" fmla="val 25000"/>
            </a:avLst>
          </a:prstGeom>
          <a:solidFill>
            <a:srgbClr val="6600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26313" name="Picture 9" descr="tt003cq"/>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076825" y="1773238"/>
            <a:ext cx="3048000" cy="4105275"/>
          </a:xfrm>
          <a:noFill/>
          <a:ln>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9399438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26311"/>
                                        </p:tgtEl>
                                        <p:attrNameLst>
                                          <p:attrName>style.visibility</p:attrName>
                                        </p:attrNameLst>
                                      </p:cBhvr>
                                      <p:to>
                                        <p:strVal val="visible"/>
                                      </p:to>
                                    </p:set>
                                    <p:animEffect transition="in" filter="box(in)">
                                      <p:cBhvr>
                                        <p:cTn id="7" dur="500"/>
                                        <p:tgtEl>
                                          <p:spTgt spid="2263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226309"/>
                                        </p:tgtEl>
                                        <p:attrNameLst>
                                          <p:attrName>style.visibility</p:attrName>
                                        </p:attrNameLst>
                                      </p:cBhvr>
                                      <p:to>
                                        <p:strVal val="visible"/>
                                      </p:to>
                                    </p:set>
                                    <p:anim calcmode="lin" valueType="num">
                                      <p:cBhvr additive="base">
                                        <p:cTn id="12" dur="500" fill="hold"/>
                                        <p:tgtEl>
                                          <p:spTgt spid="226309"/>
                                        </p:tgtEl>
                                        <p:attrNameLst>
                                          <p:attrName>ppt_x</p:attrName>
                                        </p:attrNameLst>
                                      </p:cBhvr>
                                      <p:tavLst>
                                        <p:tav tm="0">
                                          <p:val>
                                            <p:strVal val="0-#ppt_w/2"/>
                                          </p:val>
                                        </p:tav>
                                        <p:tav tm="100000">
                                          <p:val>
                                            <p:strVal val="#ppt_x"/>
                                          </p:val>
                                        </p:tav>
                                      </p:tavLst>
                                    </p:anim>
                                    <p:anim calcmode="lin" valueType="num">
                                      <p:cBhvr additive="base">
                                        <p:cTn id="13" dur="500" fill="hold"/>
                                        <p:tgtEl>
                                          <p:spTgt spid="226309"/>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nodeType="clickEffect">
                                  <p:stCondLst>
                                    <p:cond delay="0"/>
                                  </p:stCondLst>
                                  <p:childTnLst>
                                    <p:set>
                                      <p:cBhvr>
                                        <p:cTn id="17" dur="1" fill="hold">
                                          <p:stCondLst>
                                            <p:cond delay="0"/>
                                          </p:stCondLst>
                                        </p:cTn>
                                        <p:tgtEl>
                                          <p:spTgt spid="226313"/>
                                        </p:tgtEl>
                                        <p:attrNameLst>
                                          <p:attrName>style.visibility</p:attrName>
                                        </p:attrNameLst>
                                      </p:cBhvr>
                                      <p:to>
                                        <p:strVal val="visible"/>
                                      </p:to>
                                    </p:set>
                                    <p:animEffect transition="in" filter="box(in)">
                                      <p:cBhvr>
                                        <p:cTn id="18" dur="500"/>
                                        <p:tgtEl>
                                          <p:spTgt spid="2263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309" grpId="0" animBg="1"/>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6402" name="Rectangle 2"/>
          <p:cNvSpPr>
            <a:spLocks noGrp="1" noChangeArrowheads="1"/>
          </p:cNvSpPr>
          <p:nvPr>
            <p:ph type="title"/>
          </p:nvPr>
        </p:nvSpPr>
        <p:spPr>
          <a:xfrm>
            <a:off x="323850" y="333375"/>
            <a:ext cx="7772400" cy="1143000"/>
          </a:xfrm>
        </p:spPr>
        <p:txBody>
          <a:bodyPr/>
          <a:lstStyle/>
          <a:p>
            <a:pPr algn="ctr"/>
            <a:r>
              <a:rPr lang="zh-CN" altLang="en-US" sz="3600" i="0" dirty="0">
                <a:latin typeface="黑体" pitchFamily="2" charset="-122"/>
                <a:ea typeface="黑体" pitchFamily="2" charset="-122"/>
              </a:rPr>
              <a:t>图像错切</a:t>
            </a:r>
            <a:br>
              <a:rPr lang="zh-CN" altLang="en-US" sz="3600" i="0" dirty="0">
                <a:latin typeface="黑体" pitchFamily="2" charset="-122"/>
                <a:ea typeface="黑体" pitchFamily="2" charset="-122"/>
              </a:rPr>
            </a:br>
            <a:r>
              <a:rPr lang="zh-CN" altLang="en-US" sz="3600" i="0" dirty="0">
                <a:latin typeface="黑体" pitchFamily="2" charset="-122"/>
                <a:ea typeface="黑体" pitchFamily="2" charset="-122"/>
              </a:rPr>
              <a:t>          </a:t>
            </a:r>
            <a:r>
              <a:rPr lang="en-US" altLang="zh-CN" sz="3200" i="0" dirty="0">
                <a:latin typeface="Times New Roman"/>
                <a:ea typeface="黑体" pitchFamily="2" charset="-122"/>
              </a:rPr>
              <a:t>——</a:t>
            </a:r>
            <a:r>
              <a:rPr lang="en-US" altLang="zh-CN" sz="3200" i="0" dirty="0">
                <a:latin typeface="黑体" pitchFamily="2" charset="-122"/>
                <a:ea typeface="黑体" pitchFamily="2" charset="-122"/>
              </a:rPr>
              <a:t> </a:t>
            </a:r>
            <a:r>
              <a:rPr lang="zh-CN" altLang="en-US" sz="3200" i="0" dirty="0">
                <a:latin typeface="黑体" pitchFamily="2" charset="-122"/>
                <a:ea typeface="黑体" pitchFamily="2" charset="-122"/>
              </a:rPr>
              <a:t>数学模型</a:t>
            </a:r>
          </a:p>
        </p:txBody>
      </p:sp>
      <p:sp>
        <p:nvSpPr>
          <p:cNvPr id="486403" name="Rectangle 3"/>
          <p:cNvSpPr>
            <a:spLocks noGrp="1" noChangeArrowheads="1"/>
          </p:cNvSpPr>
          <p:nvPr>
            <p:ph type="body" sz="half" idx="1"/>
          </p:nvPr>
        </p:nvSpPr>
        <p:spPr>
          <a:xfrm>
            <a:off x="685800" y="1981200"/>
            <a:ext cx="7342188" cy="727075"/>
          </a:xfrm>
        </p:spPr>
        <p:txBody>
          <a:bodyPr/>
          <a:lstStyle/>
          <a:p>
            <a:r>
              <a:rPr lang="zh-CN" altLang="en-US" sz="2800" b="1">
                <a:latin typeface="华文细黑" pitchFamily="2" charset="-122"/>
                <a:ea typeface="华文细黑" pitchFamily="2" charset="-122"/>
              </a:rPr>
              <a:t>错切的数学模型如下：</a:t>
            </a:r>
            <a:r>
              <a:rPr lang="zh-CN" altLang="en-US" sz="2800">
                <a:latin typeface="华文细黑" pitchFamily="2" charset="-122"/>
                <a:ea typeface="华文细黑" pitchFamily="2" charset="-122"/>
              </a:rPr>
              <a:t>    </a:t>
            </a:r>
          </a:p>
        </p:txBody>
      </p:sp>
      <p:graphicFrame>
        <p:nvGraphicFramePr>
          <p:cNvPr id="486404" name="Object 4"/>
          <p:cNvGraphicFramePr>
            <a:graphicFrameLocks noGrp="1" noChangeAspect="1"/>
          </p:cNvGraphicFramePr>
          <p:nvPr>
            <p:ph sz="half" idx="2"/>
          </p:nvPr>
        </p:nvGraphicFramePr>
        <p:xfrm>
          <a:off x="1187450" y="3068638"/>
          <a:ext cx="5154613" cy="996950"/>
        </p:xfrm>
        <a:graphic>
          <a:graphicData uri="http://schemas.openxmlformats.org/presentationml/2006/ole">
            <mc:AlternateContent xmlns:mc="http://schemas.openxmlformats.org/markup-compatibility/2006">
              <mc:Choice xmlns:v="urn:schemas-microsoft-com:vml" Requires="v">
                <p:oleObj spid="_x0000_s50184" name="Equation" r:id="rId4" imgW="2641320" imgH="482400" progId="Equation.DSMT4">
                  <p:embed/>
                </p:oleObj>
              </mc:Choice>
              <mc:Fallback>
                <p:oleObj name="Equation" r:id="rId4" imgW="2641320" imgH="4824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87450" y="3068638"/>
                        <a:ext cx="5154613" cy="996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6405" name="Object 5"/>
          <p:cNvGraphicFramePr>
            <a:graphicFrameLocks noChangeAspect="1"/>
          </p:cNvGraphicFramePr>
          <p:nvPr/>
        </p:nvGraphicFramePr>
        <p:xfrm>
          <a:off x="1187450" y="4365625"/>
          <a:ext cx="5502275" cy="995363"/>
        </p:xfrm>
        <a:graphic>
          <a:graphicData uri="http://schemas.openxmlformats.org/presentationml/2006/ole">
            <mc:AlternateContent xmlns:mc="http://schemas.openxmlformats.org/markup-compatibility/2006">
              <mc:Choice xmlns:v="urn:schemas-microsoft-com:vml" Requires="v">
                <p:oleObj spid="_x0000_s50185" name="Equation" r:id="rId6" imgW="2666880" imgH="482400" progId="Equation.DSMT4">
                  <p:embed/>
                </p:oleObj>
              </mc:Choice>
              <mc:Fallback>
                <p:oleObj name="Equation" r:id="rId6" imgW="2666880" imgH="4824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7450" y="4365625"/>
                        <a:ext cx="5502275" cy="995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325251062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86403">
                                            <p:txEl>
                                              <p:pRg st="0" end="0"/>
                                            </p:txEl>
                                          </p:spTgt>
                                        </p:tgtEl>
                                        <p:attrNameLst>
                                          <p:attrName>style.visibility</p:attrName>
                                        </p:attrNameLst>
                                      </p:cBhvr>
                                      <p:to>
                                        <p:strVal val="visible"/>
                                      </p:to>
                                    </p:set>
                                    <p:anim calcmode="lin" valueType="num">
                                      <p:cBhvr additive="base">
                                        <p:cTn id="7" dur="500" fill="hold"/>
                                        <p:tgtEl>
                                          <p:spTgt spid="48640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8640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486404"/>
                                        </p:tgtEl>
                                        <p:attrNameLst>
                                          <p:attrName>style.visibility</p:attrName>
                                        </p:attrNameLst>
                                      </p:cBhvr>
                                      <p:to>
                                        <p:strVal val="visible"/>
                                      </p:to>
                                    </p:set>
                                    <p:animEffect transition="in" filter="blinds(horizontal)">
                                      <p:cBhvr>
                                        <p:cTn id="13" dur="500"/>
                                        <p:tgtEl>
                                          <p:spTgt spid="48640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486405"/>
                                        </p:tgtEl>
                                        <p:attrNameLst>
                                          <p:attrName>style.visibility</p:attrName>
                                        </p:attrNameLst>
                                      </p:cBhvr>
                                      <p:to>
                                        <p:strVal val="visible"/>
                                      </p:to>
                                    </p:set>
                                    <p:animEffect transition="in" filter="blinds(horizontal)">
                                      <p:cBhvr>
                                        <p:cTn id="18" dur="500"/>
                                        <p:tgtEl>
                                          <p:spTgt spid="4864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6403" grpId="0" build="p"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6290" name="Picture 2" descr="Angle_25"/>
          <p:cNvPicPr>
            <a:picLocks noGrp="1" noChangeAspect="1" noChangeArrowheads="1"/>
          </p:cNvPicPr>
          <p:nvPr>
            <p:ph sz="quarter" idx="3"/>
          </p:nvPr>
        </p:nvPicPr>
        <p:blipFill>
          <a:blip r:embed="rId2">
            <a:extLst>
              <a:ext uri="{28A0092B-C50C-407E-A947-70E740481C1C}">
                <a14:useLocalDpi xmlns:a14="http://schemas.microsoft.com/office/drawing/2010/main" val="0"/>
              </a:ext>
            </a:extLst>
          </a:blip>
          <a:srcRect/>
          <a:stretch>
            <a:fillRect/>
          </a:stretch>
        </p:blipFill>
        <p:spPr>
          <a:xfrm>
            <a:off x="468313" y="4221163"/>
            <a:ext cx="2159000" cy="2159000"/>
          </a:xfrm>
          <a:noFill/>
          <a:ln w="28575">
            <a:solidFill>
              <a:schemeClr val="bg2"/>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96292" name="Rectangle 4"/>
          <p:cNvSpPr>
            <a:spLocks noGrp="1" noChangeArrowheads="1"/>
          </p:cNvSpPr>
          <p:nvPr>
            <p:ph type="title" sz="quarter"/>
          </p:nvPr>
        </p:nvSpPr>
        <p:spPr>
          <a:xfrm>
            <a:off x="468313" y="332656"/>
            <a:ext cx="8229600" cy="1038944"/>
          </a:xfrm>
        </p:spPr>
        <p:txBody>
          <a:bodyPr/>
          <a:lstStyle/>
          <a:p>
            <a:pPr algn="ctr"/>
            <a:r>
              <a:rPr lang="zh-CN" altLang="en-US" dirty="0">
                <a:ea typeface="隶书" pitchFamily="49" charset="-122"/>
              </a:rPr>
              <a:t>图像配准示例</a:t>
            </a:r>
          </a:p>
        </p:txBody>
      </p:sp>
      <p:pic>
        <p:nvPicPr>
          <p:cNvPr id="396293" name="Picture 5" descr="10"/>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a:xfrm>
            <a:off x="2916238" y="4220740"/>
            <a:ext cx="2159000" cy="2159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96307" name="Picture 19" descr="Angle_25"/>
          <p:cNvPicPr>
            <a:picLocks noGrp="1" noChangeArrowheads="1"/>
          </p:cNvPicPr>
          <p:nvPr>
            <p:ph sz="quarter" idx="1"/>
          </p:nvPr>
        </p:nvPicPr>
        <p:blipFill>
          <a:blip r:embed="rId4">
            <a:extLst>
              <a:ext uri="{28A0092B-C50C-407E-A947-70E740481C1C}">
                <a14:useLocalDpi xmlns:a14="http://schemas.microsoft.com/office/drawing/2010/main" val="0"/>
              </a:ext>
            </a:extLst>
          </a:blip>
          <a:srcRect/>
          <a:stretch>
            <a:fillRect/>
          </a:stretch>
        </p:blipFill>
        <p:spPr>
          <a:xfrm>
            <a:off x="6588125" y="4222328"/>
            <a:ext cx="2159000" cy="21590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96309" name="Line 21"/>
          <p:cNvSpPr>
            <a:spLocks noChangeShapeType="1"/>
          </p:cNvSpPr>
          <p:nvPr/>
        </p:nvSpPr>
        <p:spPr bwMode="auto">
          <a:xfrm>
            <a:off x="5133975" y="4910138"/>
            <a:ext cx="433388" cy="1587"/>
          </a:xfrm>
          <a:prstGeom prst="line">
            <a:avLst/>
          </a:prstGeom>
          <a:noFill/>
          <a:ln w="76200">
            <a:solidFill>
              <a:srgbClr val="66FF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sp>
        <p:nvSpPr>
          <p:cNvPr id="396311" name="Line 23"/>
          <p:cNvSpPr>
            <a:spLocks noChangeShapeType="1"/>
          </p:cNvSpPr>
          <p:nvPr/>
        </p:nvSpPr>
        <p:spPr bwMode="auto">
          <a:xfrm>
            <a:off x="6084888" y="4941888"/>
            <a:ext cx="433387" cy="0"/>
          </a:xfrm>
          <a:prstGeom prst="line">
            <a:avLst/>
          </a:prstGeom>
          <a:noFill/>
          <a:ln w="76200">
            <a:solidFill>
              <a:srgbClr val="66FF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lstStyle/>
          <a:p>
            <a:endParaRPr lang="zh-CN" altLang="en-US"/>
          </a:p>
        </p:txBody>
      </p:sp>
      <p:sp>
        <p:nvSpPr>
          <p:cNvPr id="396315" name="Line 27"/>
          <p:cNvSpPr>
            <a:spLocks noChangeShapeType="1"/>
          </p:cNvSpPr>
          <p:nvPr/>
        </p:nvSpPr>
        <p:spPr bwMode="auto">
          <a:xfrm flipH="1">
            <a:off x="5795963" y="3789363"/>
            <a:ext cx="576262" cy="865187"/>
          </a:xfrm>
          <a:prstGeom prst="line">
            <a:avLst/>
          </a:prstGeom>
          <a:noFill/>
          <a:ln w="76200">
            <a:solidFill>
              <a:srgbClr val="66FF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lstStyle/>
          <a:p>
            <a:endParaRPr lang="zh-CN" altLang="en-US"/>
          </a:p>
        </p:txBody>
      </p:sp>
      <p:grpSp>
        <p:nvGrpSpPr>
          <p:cNvPr id="396339" name="Group 51"/>
          <p:cNvGrpSpPr>
            <a:grpSpLocks/>
          </p:cNvGrpSpPr>
          <p:nvPr/>
        </p:nvGrpSpPr>
        <p:grpSpPr bwMode="auto">
          <a:xfrm>
            <a:off x="900113" y="1628800"/>
            <a:ext cx="2160587" cy="2557463"/>
            <a:chOff x="567" y="754"/>
            <a:chExt cx="1361" cy="1611"/>
          </a:xfrm>
        </p:grpSpPr>
        <p:sp>
          <p:nvSpPr>
            <p:cNvPr id="396299" name="Text Box 11"/>
            <p:cNvSpPr txBox="1">
              <a:spLocks noChangeArrowheads="1"/>
            </p:cNvSpPr>
            <p:nvPr/>
          </p:nvSpPr>
          <p:spPr bwMode="auto">
            <a:xfrm>
              <a:off x="930" y="2115"/>
              <a:ext cx="754" cy="250"/>
            </a:xfrm>
            <a:prstGeom prst="rect">
              <a:avLst/>
            </a:prstGeom>
            <a:solidFill>
              <a:schemeClr val="tx1"/>
            </a:solidFill>
            <a:ln>
              <a:noFill/>
            </a:ln>
            <a:effectLst/>
            <a:extLst>
              <a:ext uri="{91240B29-F687-4F45-9708-019B960494DF}">
                <a14:hiddenLine xmlns:a14="http://schemas.microsoft.com/office/drawing/2010/main" w="9525" cap="rnd">
                  <a:solidFill>
                    <a:srgbClr val="A5002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eaLnBrk="1" hangingPunct="1"/>
              <a:r>
                <a:rPr lang="zh-CN" altLang="en-US" sz="2000">
                  <a:solidFill>
                    <a:srgbClr val="FF33CC"/>
                  </a:solidFill>
                  <a:ea typeface="隶书" pitchFamily="49" charset="-122"/>
                </a:rPr>
                <a:t>待测印鉴</a:t>
              </a:r>
            </a:p>
          </p:txBody>
        </p:sp>
        <p:grpSp>
          <p:nvGrpSpPr>
            <p:cNvPr id="396329" name="Group 41"/>
            <p:cNvGrpSpPr>
              <a:grpSpLocks/>
            </p:cNvGrpSpPr>
            <p:nvPr/>
          </p:nvGrpSpPr>
          <p:grpSpPr bwMode="auto">
            <a:xfrm>
              <a:off x="567" y="754"/>
              <a:ext cx="1361" cy="1369"/>
              <a:chOff x="748" y="791"/>
              <a:chExt cx="1361" cy="1369"/>
            </a:xfrm>
          </p:grpSpPr>
          <p:pic>
            <p:nvPicPr>
              <p:cNvPr id="396301" name="Picture 13" descr="Angle_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 y="791"/>
                <a:ext cx="1360" cy="1360"/>
              </a:xfrm>
              <a:prstGeom prst="rect">
                <a:avLst/>
              </a:prstGeom>
              <a:noFill/>
              <a:ln w="28575" cmpd="sng">
                <a:solidFill>
                  <a:schemeClr val="bg2"/>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96317" name="Line 29"/>
              <p:cNvSpPr>
                <a:spLocks noChangeShapeType="1"/>
              </p:cNvSpPr>
              <p:nvPr/>
            </p:nvSpPr>
            <p:spPr bwMode="auto">
              <a:xfrm>
                <a:off x="748" y="1480"/>
                <a:ext cx="1361" cy="0"/>
              </a:xfrm>
              <a:prstGeom prst="line">
                <a:avLst/>
              </a:prstGeom>
              <a:noFill/>
              <a:ln w="28575">
                <a:solidFill>
                  <a:srgbClr val="FF33CC"/>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96321" name="Line 33"/>
              <p:cNvSpPr>
                <a:spLocks noChangeShapeType="1"/>
              </p:cNvSpPr>
              <p:nvPr/>
            </p:nvSpPr>
            <p:spPr bwMode="auto">
              <a:xfrm>
                <a:off x="1429" y="799"/>
                <a:ext cx="0" cy="1361"/>
              </a:xfrm>
              <a:prstGeom prst="line">
                <a:avLst/>
              </a:prstGeom>
              <a:noFill/>
              <a:ln w="28575">
                <a:solidFill>
                  <a:srgbClr val="FF33CC"/>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grpSp>
        <p:nvGrpSpPr>
          <p:cNvPr id="396330" name="Group 42"/>
          <p:cNvGrpSpPr>
            <a:grpSpLocks/>
          </p:cNvGrpSpPr>
          <p:nvPr/>
        </p:nvGrpSpPr>
        <p:grpSpPr bwMode="auto">
          <a:xfrm>
            <a:off x="468313" y="4221163"/>
            <a:ext cx="2160587" cy="2160587"/>
            <a:chOff x="295" y="2659"/>
            <a:chExt cx="1361" cy="1361"/>
          </a:xfrm>
        </p:grpSpPr>
        <p:sp>
          <p:nvSpPr>
            <p:cNvPr id="396327" name="Line 39"/>
            <p:cNvSpPr>
              <a:spLocks noChangeShapeType="1"/>
            </p:cNvSpPr>
            <p:nvPr/>
          </p:nvSpPr>
          <p:spPr bwMode="auto">
            <a:xfrm>
              <a:off x="975" y="2659"/>
              <a:ext cx="0" cy="1361"/>
            </a:xfrm>
            <a:prstGeom prst="line">
              <a:avLst/>
            </a:prstGeom>
            <a:noFill/>
            <a:ln w="28575">
              <a:solidFill>
                <a:srgbClr val="FF33CC"/>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96328" name="Line 40"/>
            <p:cNvSpPr>
              <a:spLocks noChangeShapeType="1"/>
            </p:cNvSpPr>
            <p:nvPr/>
          </p:nvSpPr>
          <p:spPr bwMode="auto">
            <a:xfrm>
              <a:off x="295" y="3339"/>
              <a:ext cx="1361" cy="0"/>
            </a:xfrm>
            <a:prstGeom prst="line">
              <a:avLst/>
            </a:prstGeom>
            <a:noFill/>
            <a:ln w="28575">
              <a:solidFill>
                <a:srgbClr val="FF33CC"/>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396340" name="Group 52"/>
          <p:cNvGrpSpPr>
            <a:grpSpLocks/>
          </p:cNvGrpSpPr>
          <p:nvPr/>
        </p:nvGrpSpPr>
        <p:grpSpPr bwMode="auto">
          <a:xfrm>
            <a:off x="6300788" y="1664643"/>
            <a:ext cx="2160587" cy="2484437"/>
            <a:chOff x="3833" y="709"/>
            <a:chExt cx="1361" cy="1565"/>
          </a:xfrm>
        </p:grpSpPr>
        <p:sp>
          <p:nvSpPr>
            <p:cNvPr id="396303" name="Text Box 15"/>
            <p:cNvSpPr txBox="1">
              <a:spLocks noChangeArrowheads="1"/>
            </p:cNvSpPr>
            <p:nvPr/>
          </p:nvSpPr>
          <p:spPr bwMode="auto">
            <a:xfrm>
              <a:off x="4195" y="2024"/>
              <a:ext cx="754" cy="250"/>
            </a:xfrm>
            <a:prstGeom prst="rect">
              <a:avLst/>
            </a:prstGeom>
            <a:solidFill>
              <a:schemeClr val="tx1"/>
            </a:solidFill>
            <a:ln>
              <a:noFill/>
            </a:ln>
            <a:effectLst/>
            <a:extLst>
              <a:ext uri="{91240B29-F687-4F45-9708-019B960494DF}">
                <a14:hiddenLine xmlns:a14="http://schemas.microsoft.com/office/drawing/2010/main" w="9525" cap="rnd">
                  <a:solidFill>
                    <a:srgbClr val="A50021"/>
                  </a:solidFill>
                  <a:prstDash val="sys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p>
              <a:pPr eaLnBrk="1" hangingPunct="1"/>
              <a:r>
                <a:rPr lang="zh-CN" altLang="en-US" sz="2000">
                  <a:solidFill>
                    <a:srgbClr val="FF33CC"/>
                  </a:solidFill>
                  <a:ea typeface="隶书" pitchFamily="49" charset="-122"/>
                </a:rPr>
                <a:t>标准印鉴</a:t>
              </a:r>
            </a:p>
          </p:txBody>
        </p:sp>
        <p:grpSp>
          <p:nvGrpSpPr>
            <p:cNvPr id="396334" name="Group 46"/>
            <p:cNvGrpSpPr>
              <a:grpSpLocks/>
            </p:cNvGrpSpPr>
            <p:nvPr/>
          </p:nvGrpSpPr>
          <p:grpSpPr bwMode="auto">
            <a:xfrm>
              <a:off x="3833" y="709"/>
              <a:ext cx="1361" cy="1361"/>
              <a:chOff x="3878" y="754"/>
              <a:chExt cx="1361" cy="1361"/>
            </a:xfrm>
          </p:grpSpPr>
          <p:pic>
            <p:nvPicPr>
              <p:cNvPr id="396305" name="Picture 17" descr="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8" y="754"/>
                <a:ext cx="1360" cy="1360"/>
              </a:xfrm>
              <a:prstGeom prst="rect">
                <a:avLst/>
              </a:prstGeom>
              <a:noFill/>
              <a:ln w="28575">
                <a:solidFill>
                  <a:schemeClr val="bg2"/>
                </a:solidFill>
                <a:miter lim="800000"/>
                <a:headEnd/>
                <a:tailEnd/>
              </a:ln>
              <a:extLst>
                <a:ext uri="{909E8E84-426E-40DD-AFC4-6F175D3DCCD1}">
                  <a14:hiddenFill xmlns:a14="http://schemas.microsoft.com/office/drawing/2010/main">
                    <a:solidFill>
                      <a:srgbClr val="FFFFFF"/>
                    </a:solidFill>
                  </a14:hiddenFill>
                </a:ext>
              </a:extLst>
            </p:spPr>
          </p:pic>
          <p:grpSp>
            <p:nvGrpSpPr>
              <p:cNvPr id="396331" name="Group 43"/>
              <p:cNvGrpSpPr>
                <a:grpSpLocks/>
              </p:cNvGrpSpPr>
              <p:nvPr/>
            </p:nvGrpSpPr>
            <p:grpSpPr bwMode="auto">
              <a:xfrm>
                <a:off x="3878" y="754"/>
                <a:ext cx="1361" cy="1361"/>
                <a:chOff x="295" y="2659"/>
                <a:chExt cx="1361" cy="1361"/>
              </a:xfrm>
            </p:grpSpPr>
            <p:sp>
              <p:nvSpPr>
                <p:cNvPr id="396332" name="Line 44"/>
                <p:cNvSpPr>
                  <a:spLocks noChangeShapeType="1"/>
                </p:cNvSpPr>
                <p:nvPr/>
              </p:nvSpPr>
              <p:spPr bwMode="auto">
                <a:xfrm>
                  <a:off x="975" y="2659"/>
                  <a:ext cx="0" cy="1361"/>
                </a:xfrm>
                <a:prstGeom prst="line">
                  <a:avLst/>
                </a:prstGeom>
                <a:noFill/>
                <a:ln w="28575">
                  <a:solidFill>
                    <a:srgbClr val="FF33CC"/>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96333" name="Line 45"/>
                <p:cNvSpPr>
                  <a:spLocks noChangeShapeType="1"/>
                </p:cNvSpPr>
                <p:nvPr/>
              </p:nvSpPr>
              <p:spPr bwMode="auto">
                <a:xfrm>
                  <a:off x="295" y="3339"/>
                  <a:ext cx="1361" cy="0"/>
                </a:xfrm>
                <a:prstGeom prst="line">
                  <a:avLst/>
                </a:prstGeom>
                <a:noFill/>
                <a:ln w="28575">
                  <a:solidFill>
                    <a:srgbClr val="FF33CC"/>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grpSp>
      <p:grpSp>
        <p:nvGrpSpPr>
          <p:cNvPr id="396335" name="Group 47"/>
          <p:cNvGrpSpPr>
            <a:grpSpLocks/>
          </p:cNvGrpSpPr>
          <p:nvPr/>
        </p:nvGrpSpPr>
        <p:grpSpPr bwMode="auto">
          <a:xfrm>
            <a:off x="2916238" y="4220740"/>
            <a:ext cx="2160587" cy="2160588"/>
            <a:chOff x="295" y="2659"/>
            <a:chExt cx="1361" cy="1361"/>
          </a:xfrm>
        </p:grpSpPr>
        <p:sp>
          <p:nvSpPr>
            <p:cNvPr id="396336" name="Line 48"/>
            <p:cNvSpPr>
              <a:spLocks noChangeShapeType="1"/>
            </p:cNvSpPr>
            <p:nvPr/>
          </p:nvSpPr>
          <p:spPr bwMode="auto">
            <a:xfrm>
              <a:off x="975" y="2659"/>
              <a:ext cx="0" cy="1361"/>
            </a:xfrm>
            <a:prstGeom prst="line">
              <a:avLst/>
            </a:prstGeom>
            <a:noFill/>
            <a:ln w="28575">
              <a:solidFill>
                <a:srgbClr val="FF33CC"/>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96337" name="Line 49"/>
            <p:cNvSpPr>
              <a:spLocks noChangeShapeType="1"/>
            </p:cNvSpPr>
            <p:nvPr/>
          </p:nvSpPr>
          <p:spPr bwMode="auto">
            <a:xfrm>
              <a:off x="295" y="3339"/>
              <a:ext cx="1361" cy="0"/>
            </a:xfrm>
            <a:prstGeom prst="line">
              <a:avLst/>
            </a:prstGeom>
            <a:noFill/>
            <a:ln w="28575">
              <a:solidFill>
                <a:srgbClr val="FF33CC"/>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396338" name="Text Box 50"/>
          <p:cNvSpPr txBox="1">
            <a:spLocks noChangeArrowheads="1"/>
          </p:cNvSpPr>
          <p:nvPr/>
        </p:nvSpPr>
        <p:spPr bwMode="auto">
          <a:xfrm>
            <a:off x="3779838" y="2094855"/>
            <a:ext cx="1728787" cy="1016000"/>
          </a:xfrm>
          <a:prstGeom prst="rect">
            <a:avLst/>
          </a:prstGeom>
          <a:solidFill>
            <a:srgbClr val="CCFFCC"/>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hangingPunct="1"/>
            <a:r>
              <a:rPr lang="zh-CN" altLang="en-US" sz="2000" b="1" dirty="0">
                <a:solidFill>
                  <a:schemeClr val="bg1"/>
                </a:solidFill>
                <a:latin typeface="Tahoma" pitchFamily="34" charset="0"/>
                <a:ea typeface="黑体" pitchFamily="2" charset="-122"/>
              </a:rPr>
              <a:t>与原图比较，有位置，角度偏差</a:t>
            </a:r>
          </a:p>
        </p:txBody>
      </p:sp>
      <p:grpSp>
        <p:nvGrpSpPr>
          <p:cNvPr id="396343" name="Group 55"/>
          <p:cNvGrpSpPr>
            <a:grpSpLocks/>
          </p:cNvGrpSpPr>
          <p:nvPr/>
        </p:nvGrpSpPr>
        <p:grpSpPr bwMode="auto">
          <a:xfrm>
            <a:off x="5651500" y="4724400"/>
            <a:ext cx="360363" cy="358775"/>
            <a:chOff x="3923" y="3249"/>
            <a:chExt cx="227" cy="226"/>
          </a:xfrm>
        </p:grpSpPr>
        <p:sp>
          <p:nvSpPr>
            <p:cNvPr id="396341" name="Oval 53"/>
            <p:cNvSpPr>
              <a:spLocks noChangeArrowheads="1"/>
            </p:cNvSpPr>
            <p:nvPr/>
          </p:nvSpPr>
          <p:spPr bwMode="auto">
            <a:xfrm>
              <a:off x="3923" y="3249"/>
              <a:ext cx="227" cy="226"/>
            </a:xfrm>
            <a:prstGeom prst="ellipse">
              <a:avLst/>
            </a:prstGeom>
            <a:solidFill>
              <a:schemeClr val="tx1"/>
            </a:solidFill>
            <a:ln w="38100">
              <a:solidFill>
                <a:srgbClr val="66FF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6342" name="Line 54"/>
            <p:cNvSpPr>
              <a:spLocks noChangeShapeType="1"/>
            </p:cNvSpPr>
            <p:nvPr/>
          </p:nvSpPr>
          <p:spPr bwMode="auto">
            <a:xfrm>
              <a:off x="3969" y="3357"/>
              <a:ext cx="136" cy="0"/>
            </a:xfrm>
            <a:prstGeom prst="line">
              <a:avLst/>
            </a:prstGeom>
            <a:noFill/>
            <a:ln w="28575">
              <a:solidFill>
                <a:schemeClr val="bg2"/>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Tree>
    <p:extLst>
      <p:ext uri="{BB962C8B-B14F-4D97-AF65-F5344CB8AC3E}">
        <p14:creationId xmlns:p14="http://schemas.microsoft.com/office/powerpoint/2010/main" val="346528517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96339"/>
                                        </p:tgtEl>
                                        <p:attrNameLst>
                                          <p:attrName>style.visibility</p:attrName>
                                        </p:attrNameLst>
                                      </p:cBhvr>
                                      <p:to>
                                        <p:strVal val="visible"/>
                                      </p:to>
                                    </p:set>
                                    <p:anim calcmode="lin" valueType="num">
                                      <p:cBhvr additive="base">
                                        <p:cTn id="7" dur="500" fill="hold"/>
                                        <p:tgtEl>
                                          <p:spTgt spid="396339"/>
                                        </p:tgtEl>
                                        <p:attrNameLst>
                                          <p:attrName>ppt_x</p:attrName>
                                        </p:attrNameLst>
                                      </p:cBhvr>
                                      <p:tavLst>
                                        <p:tav tm="0">
                                          <p:val>
                                            <p:strVal val="0-#ppt_w/2"/>
                                          </p:val>
                                        </p:tav>
                                        <p:tav tm="100000">
                                          <p:val>
                                            <p:strVal val="#ppt_x"/>
                                          </p:val>
                                        </p:tav>
                                      </p:tavLst>
                                    </p:anim>
                                    <p:anim calcmode="lin" valueType="num">
                                      <p:cBhvr additive="base">
                                        <p:cTn id="8" dur="500" fill="hold"/>
                                        <p:tgtEl>
                                          <p:spTgt spid="39633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396340"/>
                                        </p:tgtEl>
                                        <p:attrNameLst>
                                          <p:attrName>style.visibility</p:attrName>
                                        </p:attrNameLst>
                                      </p:cBhvr>
                                      <p:to>
                                        <p:strVal val="visible"/>
                                      </p:to>
                                    </p:set>
                                    <p:anim calcmode="lin" valueType="num">
                                      <p:cBhvr additive="base">
                                        <p:cTn id="13" dur="500" fill="hold"/>
                                        <p:tgtEl>
                                          <p:spTgt spid="396340"/>
                                        </p:tgtEl>
                                        <p:attrNameLst>
                                          <p:attrName>ppt_x</p:attrName>
                                        </p:attrNameLst>
                                      </p:cBhvr>
                                      <p:tavLst>
                                        <p:tav tm="0">
                                          <p:val>
                                            <p:strVal val="1+#ppt_w/2"/>
                                          </p:val>
                                        </p:tav>
                                        <p:tav tm="100000">
                                          <p:val>
                                            <p:strVal val="#ppt_x"/>
                                          </p:val>
                                        </p:tav>
                                      </p:tavLst>
                                    </p:anim>
                                    <p:anim calcmode="lin" valueType="num">
                                      <p:cBhvr additive="base">
                                        <p:cTn id="14" dur="500" fill="hold"/>
                                        <p:tgtEl>
                                          <p:spTgt spid="396340"/>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5" presetClass="entr" presetSubtype="10" fill="hold" grpId="0" nodeType="clickEffect">
                                  <p:stCondLst>
                                    <p:cond delay="0"/>
                                  </p:stCondLst>
                                  <p:childTnLst>
                                    <p:set>
                                      <p:cBhvr>
                                        <p:cTn id="18" dur="1" fill="hold">
                                          <p:stCondLst>
                                            <p:cond delay="0"/>
                                          </p:stCondLst>
                                        </p:cTn>
                                        <p:tgtEl>
                                          <p:spTgt spid="396338"/>
                                        </p:tgtEl>
                                        <p:attrNameLst>
                                          <p:attrName>style.visibility</p:attrName>
                                        </p:attrNameLst>
                                      </p:cBhvr>
                                      <p:to>
                                        <p:strVal val="visible"/>
                                      </p:to>
                                    </p:set>
                                    <p:animEffect transition="in" filter="checkerboard(across)">
                                      <p:cBhvr>
                                        <p:cTn id="19" dur="500"/>
                                        <p:tgtEl>
                                          <p:spTgt spid="396338"/>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4" presetClass="entr" presetSubtype="16" fill="hold" nodeType="clickEffect">
                                  <p:stCondLst>
                                    <p:cond delay="0"/>
                                  </p:stCondLst>
                                  <p:childTnLst>
                                    <p:set>
                                      <p:cBhvr>
                                        <p:cTn id="23" dur="1" fill="hold">
                                          <p:stCondLst>
                                            <p:cond delay="0"/>
                                          </p:stCondLst>
                                        </p:cTn>
                                        <p:tgtEl>
                                          <p:spTgt spid="396330"/>
                                        </p:tgtEl>
                                        <p:attrNameLst>
                                          <p:attrName>style.visibility</p:attrName>
                                        </p:attrNameLst>
                                      </p:cBhvr>
                                      <p:to>
                                        <p:strVal val="visible"/>
                                      </p:to>
                                    </p:set>
                                    <p:animEffect transition="in" filter="box(in)">
                                      <p:cBhvr>
                                        <p:cTn id="24" dur="500"/>
                                        <p:tgtEl>
                                          <p:spTgt spid="396330"/>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396290"/>
                                        </p:tgtEl>
                                        <p:attrNameLst>
                                          <p:attrName>style.visibility</p:attrName>
                                        </p:attrNameLst>
                                      </p:cBhvr>
                                      <p:to>
                                        <p:strVal val="visible"/>
                                      </p:to>
                                    </p:set>
                                    <p:anim calcmode="lin" valueType="num">
                                      <p:cBhvr additive="base">
                                        <p:cTn id="29" dur="1000" fill="hold"/>
                                        <p:tgtEl>
                                          <p:spTgt spid="396290"/>
                                        </p:tgtEl>
                                        <p:attrNameLst>
                                          <p:attrName>ppt_x</p:attrName>
                                        </p:attrNameLst>
                                      </p:cBhvr>
                                      <p:tavLst>
                                        <p:tav tm="0">
                                          <p:val>
                                            <p:strVal val="#ppt_x"/>
                                          </p:val>
                                        </p:tav>
                                        <p:tav tm="100000">
                                          <p:val>
                                            <p:strVal val="#ppt_x"/>
                                          </p:val>
                                        </p:tav>
                                      </p:tavLst>
                                    </p:anim>
                                    <p:anim calcmode="lin" valueType="num">
                                      <p:cBhvr additive="base">
                                        <p:cTn id="30" dur="1000" fill="hold"/>
                                        <p:tgtEl>
                                          <p:spTgt spid="396290"/>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0" presetClass="path" presetSubtype="0" accel="50000" decel="50000" fill="hold" nodeType="clickEffect">
                                  <p:stCondLst>
                                    <p:cond delay="0"/>
                                  </p:stCondLst>
                                  <p:childTnLst>
                                    <p:animMotion origin="layout" path="M -3.33333E-6 2.42775E-6 C -3.33333E-6 2.42775E-6 -0.00555 -0.03723 -0.00642 -0.03815 C -0.00729 -0.03908 -3.33333E-6 2.42775E-6 -3.33333E-6 2.42775E-6 Z " pathEditMode="relative" ptsTypes="aaa">
                                      <p:cBhvr>
                                        <p:cTn id="34" dur="2000" fill="hold"/>
                                        <p:tgtEl>
                                          <p:spTgt spid="396290"/>
                                        </p:tgtEl>
                                        <p:attrNameLst>
                                          <p:attrName>ppt_x</p:attrName>
                                          <p:attrName>ppt_y</p:attrName>
                                        </p:attrNameLst>
                                      </p:cBhvr>
                                    </p:animMotion>
                                  </p:childTnLst>
                                </p:cTn>
                              </p:par>
                            </p:childTnLst>
                          </p:cTn>
                        </p:par>
                      </p:childTnLst>
                    </p:cTn>
                  </p:par>
                  <p:par>
                    <p:cTn id="35" fill="hold" nodeType="clickPar">
                      <p:stCondLst>
                        <p:cond delay="indefinite"/>
                      </p:stCondLst>
                      <p:childTnLst>
                        <p:par>
                          <p:cTn id="36" fill="hold" nodeType="withGroup">
                            <p:stCondLst>
                              <p:cond delay="0"/>
                            </p:stCondLst>
                            <p:childTnLst>
                              <p:par>
                                <p:cTn id="37" presetID="4" presetClass="entr" presetSubtype="16" fill="hold" nodeType="clickEffect">
                                  <p:stCondLst>
                                    <p:cond delay="0"/>
                                  </p:stCondLst>
                                  <p:childTnLst>
                                    <p:set>
                                      <p:cBhvr>
                                        <p:cTn id="38" dur="1" fill="hold">
                                          <p:stCondLst>
                                            <p:cond delay="0"/>
                                          </p:stCondLst>
                                        </p:cTn>
                                        <p:tgtEl>
                                          <p:spTgt spid="396335"/>
                                        </p:tgtEl>
                                        <p:attrNameLst>
                                          <p:attrName>style.visibility</p:attrName>
                                        </p:attrNameLst>
                                      </p:cBhvr>
                                      <p:to>
                                        <p:strVal val="visible"/>
                                      </p:to>
                                    </p:set>
                                    <p:animEffect transition="in" filter="box(in)">
                                      <p:cBhvr>
                                        <p:cTn id="39" dur="500"/>
                                        <p:tgtEl>
                                          <p:spTgt spid="396335"/>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 presetClass="entr" presetSubtype="4" fill="hold" nodeType="clickEffect">
                                  <p:stCondLst>
                                    <p:cond delay="0"/>
                                  </p:stCondLst>
                                  <p:childTnLst>
                                    <p:set>
                                      <p:cBhvr>
                                        <p:cTn id="43" dur="1" fill="hold">
                                          <p:stCondLst>
                                            <p:cond delay="0"/>
                                          </p:stCondLst>
                                        </p:cTn>
                                        <p:tgtEl>
                                          <p:spTgt spid="396293"/>
                                        </p:tgtEl>
                                        <p:attrNameLst>
                                          <p:attrName>style.visibility</p:attrName>
                                        </p:attrNameLst>
                                      </p:cBhvr>
                                      <p:to>
                                        <p:strVal val="visible"/>
                                      </p:to>
                                    </p:set>
                                    <p:anim calcmode="lin" valueType="num">
                                      <p:cBhvr additive="base">
                                        <p:cTn id="44" dur="500" fill="hold"/>
                                        <p:tgtEl>
                                          <p:spTgt spid="396293"/>
                                        </p:tgtEl>
                                        <p:attrNameLst>
                                          <p:attrName>ppt_x</p:attrName>
                                        </p:attrNameLst>
                                      </p:cBhvr>
                                      <p:tavLst>
                                        <p:tav tm="0">
                                          <p:val>
                                            <p:strVal val="#ppt_x"/>
                                          </p:val>
                                        </p:tav>
                                        <p:tav tm="100000">
                                          <p:val>
                                            <p:strVal val="#ppt_x"/>
                                          </p:val>
                                        </p:tav>
                                      </p:tavLst>
                                    </p:anim>
                                    <p:anim calcmode="lin" valueType="num">
                                      <p:cBhvr additive="base">
                                        <p:cTn id="45" dur="500" fill="hold"/>
                                        <p:tgtEl>
                                          <p:spTgt spid="396293"/>
                                        </p:tgtEl>
                                        <p:attrNameLst>
                                          <p:attrName>ppt_y</p:attrName>
                                        </p:attrNameLst>
                                      </p:cBhvr>
                                      <p:tavLst>
                                        <p:tav tm="0">
                                          <p:val>
                                            <p:strVal val="1+#ppt_h/2"/>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8" presetClass="emph" presetSubtype="0" fill="hold" nodeType="clickEffect">
                                  <p:stCondLst>
                                    <p:cond delay="0"/>
                                  </p:stCondLst>
                                  <p:childTnLst>
                                    <p:animRot by="-21600000">
                                      <p:cBhvr>
                                        <p:cTn id="49" dur="2000" fill="hold"/>
                                        <p:tgtEl>
                                          <p:spTgt spid="396293"/>
                                        </p:tgtEl>
                                        <p:attrNameLst>
                                          <p:attrName>r</p:attrName>
                                        </p:attrNameLst>
                                      </p:cBhvr>
                                    </p:animRot>
                                  </p:childTnLst>
                                </p:cTn>
                              </p:par>
                            </p:childTnLst>
                          </p:cTn>
                        </p:par>
                      </p:childTnLst>
                    </p:cTn>
                  </p:par>
                  <p:par>
                    <p:cTn id="50" fill="hold" nodeType="clickPar">
                      <p:stCondLst>
                        <p:cond delay="indefinite"/>
                      </p:stCondLst>
                      <p:childTnLst>
                        <p:par>
                          <p:cTn id="51" fill="hold" nodeType="withGroup">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396309"/>
                                        </p:tgtEl>
                                        <p:attrNameLst>
                                          <p:attrName>style.visibility</p:attrName>
                                        </p:attrNameLst>
                                      </p:cBhvr>
                                      <p:to>
                                        <p:strVal val="visible"/>
                                      </p:to>
                                    </p:set>
                                    <p:animEffect transition="in" filter="blinds(horizontal)">
                                      <p:cBhvr>
                                        <p:cTn id="54" dur="500"/>
                                        <p:tgtEl>
                                          <p:spTgt spid="396309"/>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3" presetClass="entr" presetSubtype="10" fill="hold" grpId="0" nodeType="clickEffect">
                                  <p:stCondLst>
                                    <p:cond delay="0"/>
                                  </p:stCondLst>
                                  <p:childTnLst>
                                    <p:set>
                                      <p:cBhvr>
                                        <p:cTn id="58" dur="1" fill="hold">
                                          <p:stCondLst>
                                            <p:cond delay="0"/>
                                          </p:stCondLst>
                                        </p:cTn>
                                        <p:tgtEl>
                                          <p:spTgt spid="396315"/>
                                        </p:tgtEl>
                                        <p:attrNameLst>
                                          <p:attrName>style.visibility</p:attrName>
                                        </p:attrNameLst>
                                      </p:cBhvr>
                                      <p:to>
                                        <p:strVal val="visible"/>
                                      </p:to>
                                    </p:set>
                                    <p:animEffect transition="in" filter="blinds(horizontal)">
                                      <p:cBhvr>
                                        <p:cTn id="59" dur="500"/>
                                        <p:tgtEl>
                                          <p:spTgt spid="396315"/>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4" presetClass="entr" presetSubtype="16" fill="hold" nodeType="clickEffect">
                                  <p:stCondLst>
                                    <p:cond delay="0"/>
                                  </p:stCondLst>
                                  <p:childTnLst>
                                    <p:set>
                                      <p:cBhvr>
                                        <p:cTn id="63" dur="1" fill="hold">
                                          <p:stCondLst>
                                            <p:cond delay="0"/>
                                          </p:stCondLst>
                                        </p:cTn>
                                        <p:tgtEl>
                                          <p:spTgt spid="396343"/>
                                        </p:tgtEl>
                                        <p:attrNameLst>
                                          <p:attrName>style.visibility</p:attrName>
                                        </p:attrNameLst>
                                      </p:cBhvr>
                                      <p:to>
                                        <p:strVal val="visible"/>
                                      </p:to>
                                    </p:set>
                                    <p:animEffect transition="in" filter="box(in)">
                                      <p:cBhvr>
                                        <p:cTn id="64" dur="500"/>
                                        <p:tgtEl>
                                          <p:spTgt spid="396343"/>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396311"/>
                                        </p:tgtEl>
                                        <p:attrNameLst>
                                          <p:attrName>style.visibility</p:attrName>
                                        </p:attrNameLst>
                                      </p:cBhvr>
                                      <p:to>
                                        <p:strVal val="visible"/>
                                      </p:to>
                                    </p:set>
                                    <p:animEffect transition="in" filter="blinds(horizontal)">
                                      <p:cBhvr>
                                        <p:cTn id="69" dur="500"/>
                                        <p:tgtEl>
                                          <p:spTgt spid="396311"/>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 presetClass="entr" presetSubtype="4" fill="hold" nodeType="clickEffect">
                                  <p:stCondLst>
                                    <p:cond delay="0"/>
                                  </p:stCondLst>
                                  <p:childTnLst>
                                    <p:set>
                                      <p:cBhvr>
                                        <p:cTn id="73" dur="1" fill="hold">
                                          <p:stCondLst>
                                            <p:cond delay="0"/>
                                          </p:stCondLst>
                                        </p:cTn>
                                        <p:tgtEl>
                                          <p:spTgt spid="396307"/>
                                        </p:tgtEl>
                                        <p:attrNameLst>
                                          <p:attrName>style.visibility</p:attrName>
                                        </p:attrNameLst>
                                      </p:cBhvr>
                                      <p:to>
                                        <p:strVal val="visible"/>
                                      </p:to>
                                    </p:set>
                                    <p:anim calcmode="lin" valueType="num">
                                      <p:cBhvr additive="base">
                                        <p:cTn id="74" dur="500" fill="hold"/>
                                        <p:tgtEl>
                                          <p:spTgt spid="396307"/>
                                        </p:tgtEl>
                                        <p:attrNameLst>
                                          <p:attrName>ppt_x</p:attrName>
                                        </p:attrNameLst>
                                      </p:cBhvr>
                                      <p:tavLst>
                                        <p:tav tm="0">
                                          <p:val>
                                            <p:strVal val="#ppt_x"/>
                                          </p:val>
                                        </p:tav>
                                        <p:tav tm="100000">
                                          <p:val>
                                            <p:strVal val="#ppt_x"/>
                                          </p:val>
                                        </p:tav>
                                      </p:tavLst>
                                    </p:anim>
                                    <p:anim calcmode="lin" valueType="num">
                                      <p:cBhvr additive="base">
                                        <p:cTn id="75" dur="500" fill="hold"/>
                                        <p:tgtEl>
                                          <p:spTgt spid="3963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6309" grpId="0" animBg="1"/>
      <p:bldP spid="396311" grpId="0" animBg="1"/>
      <p:bldP spid="396315" grpId="0" animBg="1"/>
      <p:bldP spid="396338"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485378" name="Group 2"/>
          <p:cNvGrpSpPr>
            <a:grpSpLocks/>
          </p:cNvGrpSpPr>
          <p:nvPr/>
        </p:nvGrpSpPr>
        <p:grpSpPr bwMode="auto">
          <a:xfrm>
            <a:off x="5690096" y="3810000"/>
            <a:ext cx="1441450" cy="863600"/>
            <a:chOff x="3888" y="2208"/>
            <a:chExt cx="908" cy="544"/>
          </a:xfrm>
        </p:grpSpPr>
        <p:sp>
          <p:nvSpPr>
            <p:cNvPr id="485379" name="Rectangle 3"/>
            <p:cNvSpPr>
              <a:spLocks noChangeArrowheads="1"/>
            </p:cNvSpPr>
            <p:nvPr/>
          </p:nvSpPr>
          <p:spPr bwMode="auto">
            <a:xfrm>
              <a:off x="4069" y="2390"/>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5380" name="Rectangle 4"/>
            <p:cNvSpPr>
              <a:spLocks noChangeArrowheads="1"/>
            </p:cNvSpPr>
            <p:nvPr/>
          </p:nvSpPr>
          <p:spPr bwMode="auto">
            <a:xfrm>
              <a:off x="3888" y="2390"/>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5381" name="Rectangle 5"/>
            <p:cNvSpPr>
              <a:spLocks noChangeArrowheads="1"/>
            </p:cNvSpPr>
            <p:nvPr/>
          </p:nvSpPr>
          <p:spPr bwMode="auto">
            <a:xfrm>
              <a:off x="4250" y="2571"/>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solidFill>
                  <a:schemeClr val="folHlink"/>
                </a:solidFill>
                <a:latin typeface="Tahoma" pitchFamily="34" charset="0"/>
              </a:endParaRPr>
            </a:p>
          </p:txBody>
        </p:sp>
        <p:sp>
          <p:nvSpPr>
            <p:cNvPr id="485382" name="Rectangle 6"/>
            <p:cNvSpPr>
              <a:spLocks noChangeArrowheads="1"/>
            </p:cNvSpPr>
            <p:nvPr/>
          </p:nvSpPr>
          <p:spPr bwMode="auto">
            <a:xfrm>
              <a:off x="3888" y="2571"/>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5383" name="Rectangle 7"/>
            <p:cNvSpPr>
              <a:spLocks noChangeArrowheads="1"/>
            </p:cNvSpPr>
            <p:nvPr/>
          </p:nvSpPr>
          <p:spPr bwMode="auto">
            <a:xfrm>
              <a:off x="4251" y="2390"/>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5384" name="Rectangle 8"/>
            <p:cNvSpPr>
              <a:spLocks noChangeArrowheads="1"/>
            </p:cNvSpPr>
            <p:nvPr/>
          </p:nvSpPr>
          <p:spPr bwMode="auto">
            <a:xfrm>
              <a:off x="4069" y="2571"/>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5385" name="Rectangle 9"/>
            <p:cNvSpPr>
              <a:spLocks noChangeArrowheads="1"/>
            </p:cNvSpPr>
            <p:nvPr/>
          </p:nvSpPr>
          <p:spPr bwMode="auto">
            <a:xfrm>
              <a:off x="4614" y="2571"/>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5386" name="Rectangle 10"/>
            <p:cNvSpPr>
              <a:spLocks noChangeArrowheads="1"/>
            </p:cNvSpPr>
            <p:nvPr/>
          </p:nvSpPr>
          <p:spPr bwMode="auto">
            <a:xfrm>
              <a:off x="4614" y="2389"/>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5387" name="Rectangle 11"/>
            <p:cNvSpPr>
              <a:spLocks noChangeArrowheads="1"/>
            </p:cNvSpPr>
            <p:nvPr/>
          </p:nvSpPr>
          <p:spPr bwMode="auto">
            <a:xfrm>
              <a:off x="3888" y="2208"/>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5388" name="Rectangle 12"/>
            <p:cNvSpPr>
              <a:spLocks noChangeArrowheads="1"/>
            </p:cNvSpPr>
            <p:nvPr/>
          </p:nvSpPr>
          <p:spPr bwMode="auto">
            <a:xfrm>
              <a:off x="4070" y="2208"/>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5389" name="Rectangle 13"/>
            <p:cNvSpPr>
              <a:spLocks noChangeArrowheads="1"/>
            </p:cNvSpPr>
            <p:nvPr/>
          </p:nvSpPr>
          <p:spPr bwMode="auto">
            <a:xfrm>
              <a:off x="4251" y="2208"/>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5390" name="Rectangle 14"/>
            <p:cNvSpPr>
              <a:spLocks noChangeArrowheads="1"/>
            </p:cNvSpPr>
            <p:nvPr/>
          </p:nvSpPr>
          <p:spPr bwMode="auto">
            <a:xfrm>
              <a:off x="4433" y="2208"/>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5391" name="Rectangle 15"/>
            <p:cNvSpPr>
              <a:spLocks noChangeArrowheads="1"/>
            </p:cNvSpPr>
            <p:nvPr/>
          </p:nvSpPr>
          <p:spPr bwMode="auto">
            <a:xfrm>
              <a:off x="4433" y="2390"/>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5392" name="Rectangle 16"/>
            <p:cNvSpPr>
              <a:spLocks noChangeArrowheads="1"/>
            </p:cNvSpPr>
            <p:nvPr/>
          </p:nvSpPr>
          <p:spPr bwMode="auto">
            <a:xfrm>
              <a:off x="4433" y="2571"/>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5393" name="Rectangle 17"/>
            <p:cNvSpPr>
              <a:spLocks noChangeArrowheads="1"/>
            </p:cNvSpPr>
            <p:nvPr/>
          </p:nvSpPr>
          <p:spPr bwMode="auto">
            <a:xfrm>
              <a:off x="4614" y="2208"/>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85394" name="Group 18"/>
          <p:cNvGrpSpPr>
            <a:grpSpLocks/>
          </p:cNvGrpSpPr>
          <p:nvPr/>
        </p:nvGrpSpPr>
        <p:grpSpPr bwMode="auto">
          <a:xfrm>
            <a:off x="5852021" y="1997075"/>
            <a:ext cx="865188" cy="1438275"/>
            <a:chOff x="4272" y="1382"/>
            <a:chExt cx="545" cy="906"/>
          </a:xfrm>
        </p:grpSpPr>
        <p:sp>
          <p:nvSpPr>
            <p:cNvPr id="485395" name="Rectangle 19"/>
            <p:cNvSpPr>
              <a:spLocks noChangeArrowheads="1"/>
            </p:cNvSpPr>
            <p:nvPr/>
          </p:nvSpPr>
          <p:spPr bwMode="auto">
            <a:xfrm>
              <a:off x="4453" y="1382"/>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5396" name="Rectangle 20"/>
            <p:cNvSpPr>
              <a:spLocks noChangeArrowheads="1"/>
            </p:cNvSpPr>
            <p:nvPr/>
          </p:nvSpPr>
          <p:spPr bwMode="auto">
            <a:xfrm>
              <a:off x="4272" y="1382"/>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5397" name="Rectangle 21"/>
            <p:cNvSpPr>
              <a:spLocks noChangeArrowheads="1"/>
            </p:cNvSpPr>
            <p:nvPr/>
          </p:nvSpPr>
          <p:spPr bwMode="auto">
            <a:xfrm>
              <a:off x="4634" y="1563"/>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solidFill>
                  <a:schemeClr val="folHlink"/>
                </a:solidFill>
                <a:latin typeface="Tahoma" pitchFamily="34" charset="0"/>
              </a:endParaRPr>
            </a:p>
          </p:txBody>
        </p:sp>
        <p:sp>
          <p:nvSpPr>
            <p:cNvPr id="485398" name="Rectangle 22"/>
            <p:cNvSpPr>
              <a:spLocks noChangeArrowheads="1"/>
            </p:cNvSpPr>
            <p:nvPr/>
          </p:nvSpPr>
          <p:spPr bwMode="auto">
            <a:xfrm>
              <a:off x="4272" y="1563"/>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5399" name="Rectangle 23"/>
            <p:cNvSpPr>
              <a:spLocks noChangeArrowheads="1"/>
            </p:cNvSpPr>
            <p:nvPr/>
          </p:nvSpPr>
          <p:spPr bwMode="auto">
            <a:xfrm>
              <a:off x="4272" y="1744"/>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5400" name="Rectangle 24"/>
            <p:cNvSpPr>
              <a:spLocks noChangeArrowheads="1"/>
            </p:cNvSpPr>
            <p:nvPr/>
          </p:nvSpPr>
          <p:spPr bwMode="auto">
            <a:xfrm>
              <a:off x="4635" y="1382"/>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5401" name="Rectangle 25"/>
            <p:cNvSpPr>
              <a:spLocks noChangeArrowheads="1"/>
            </p:cNvSpPr>
            <p:nvPr/>
          </p:nvSpPr>
          <p:spPr bwMode="auto">
            <a:xfrm>
              <a:off x="4453" y="1563"/>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5402" name="Rectangle 26"/>
            <p:cNvSpPr>
              <a:spLocks noChangeArrowheads="1"/>
            </p:cNvSpPr>
            <p:nvPr/>
          </p:nvSpPr>
          <p:spPr bwMode="auto">
            <a:xfrm>
              <a:off x="4454" y="1745"/>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5403" name="Rectangle 27"/>
            <p:cNvSpPr>
              <a:spLocks noChangeArrowheads="1"/>
            </p:cNvSpPr>
            <p:nvPr/>
          </p:nvSpPr>
          <p:spPr bwMode="auto">
            <a:xfrm>
              <a:off x="4635" y="1745"/>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5404" name="Rectangle 28"/>
            <p:cNvSpPr>
              <a:spLocks noChangeArrowheads="1"/>
            </p:cNvSpPr>
            <p:nvPr/>
          </p:nvSpPr>
          <p:spPr bwMode="auto">
            <a:xfrm>
              <a:off x="4272" y="1925"/>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5405" name="Rectangle 29"/>
            <p:cNvSpPr>
              <a:spLocks noChangeArrowheads="1"/>
            </p:cNvSpPr>
            <p:nvPr/>
          </p:nvSpPr>
          <p:spPr bwMode="auto">
            <a:xfrm>
              <a:off x="4454" y="1925"/>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5406" name="Rectangle 30"/>
            <p:cNvSpPr>
              <a:spLocks noChangeArrowheads="1"/>
            </p:cNvSpPr>
            <p:nvPr/>
          </p:nvSpPr>
          <p:spPr bwMode="auto">
            <a:xfrm>
              <a:off x="4635" y="1925"/>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5407" name="Rectangle 31"/>
            <p:cNvSpPr>
              <a:spLocks noChangeArrowheads="1"/>
            </p:cNvSpPr>
            <p:nvPr/>
          </p:nvSpPr>
          <p:spPr bwMode="auto">
            <a:xfrm>
              <a:off x="4272" y="2107"/>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5408" name="Rectangle 32"/>
            <p:cNvSpPr>
              <a:spLocks noChangeArrowheads="1"/>
            </p:cNvSpPr>
            <p:nvPr/>
          </p:nvSpPr>
          <p:spPr bwMode="auto">
            <a:xfrm>
              <a:off x="4454" y="2107"/>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solidFill>
                  <a:schemeClr val="folHlink"/>
                </a:solidFill>
                <a:latin typeface="Tahoma" pitchFamily="34" charset="0"/>
              </a:endParaRPr>
            </a:p>
          </p:txBody>
        </p:sp>
        <p:sp>
          <p:nvSpPr>
            <p:cNvPr id="485409" name="Rectangle 33"/>
            <p:cNvSpPr>
              <a:spLocks noChangeArrowheads="1"/>
            </p:cNvSpPr>
            <p:nvPr/>
          </p:nvSpPr>
          <p:spPr bwMode="auto">
            <a:xfrm>
              <a:off x="4635" y="2107"/>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solidFill>
                  <a:schemeClr val="folHlink"/>
                </a:solidFill>
                <a:latin typeface="Tahoma" pitchFamily="34" charset="0"/>
              </a:endParaRPr>
            </a:p>
          </p:txBody>
        </p:sp>
      </p:grpSp>
      <p:sp>
        <p:nvSpPr>
          <p:cNvPr id="485410" name="Rectangle 34"/>
          <p:cNvSpPr>
            <a:spLocks noGrp="1" noChangeArrowheads="1"/>
          </p:cNvSpPr>
          <p:nvPr>
            <p:ph type="title"/>
          </p:nvPr>
        </p:nvSpPr>
        <p:spPr>
          <a:xfrm>
            <a:off x="827088" y="188913"/>
            <a:ext cx="6673850" cy="1143000"/>
          </a:xfrm>
        </p:spPr>
        <p:txBody>
          <a:bodyPr/>
          <a:lstStyle/>
          <a:p>
            <a:pPr algn="ctr"/>
            <a:r>
              <a:rPr lang="zh-CN" altLang="en-US" sz="3600" i="0" dirty="0">
                <a:latin typeface="黑体" pitchFamily="2" charset="-122"/>
                <a:ea typeface="黑体" pitchFamily="2" charset="-122"/>
              </a:rPr>
              <a:t>图像错切</a:t>
            </a:r>
            <a:br>
              <a:rPr lang="zh-CN" altLang="en-US" sz="3600" i="0" dirty="0">
                <a:latin typeface="黑体" pitchFamily="2" charset="-122"/>
                <a:ea typeface="黑体" pitchFamily="2" charset="-122"/>
              </a:rPr>
            </a:br>
            <a:r>
              <a:rPr lang="zh-CN" altLang="en-US" sz="3600" i="0" dirty="0">
                <a:latin typeface="黑体" pitchFamily="2" charset="-122"/>
                <a:ea typeface="黑体" pitchFamily="2" charset="-122"/>
              </a:rPr>
              <a:t>            </a:t>
            </a:r>
            <a:r>
              <a:rPr lang="en-US" altLang="zh-CN" sz="3200" i="0" dirty="0">
                <a:latin typeface="Times New Roman"/>
                <a:ea typeface="黑体" pitchFamily="2" charset="-122"/>
              </a:rPr>
              <a:t>——</a:t>
            </a:r>
            <a:r>
              <a:rPr lang="en-US" altLang="zh-CN" sz="3200" i="0" dirty="0">
                <a:latin typeface="黑体" pitchFamily="2" charset="-122"/>
                <a:ea typeface="黑体" pitchFamily="2" charset="-122"/>
              </a:rPr>
              <a:t> </a:t>
            </a:r>
            <a:r>
              <a:rPr lang="zh-CN" altLang="en-US" sz="3200" i="0" dirty="0">
                <a:latin typeface="黑体" pitchFamily="2" charset="-122"/>
                <a:ea typeface="黑体" pitchFamily="2" charset="-122"/>
              </a:rPr>
              <a:t>示例</a:t>
            </a:r>
          </a:p>
        </p:txBody>
      </p:sp>
      <p:sp>
        <p:nvSpPr>
          <p:cNvPr id="485411" name="Rectangle 35"/>
          <p:cNvSpPr>
            <a:spLocks noChangeArrowheads="1"/>
          </p:cNvSpPr>
          <p:nvPr/>
        </p:nvSpPr>
        <p:spPr bwMode="auto">
          <a:xfrm>
            <a:off x="6147296" y="2286000"/>
            <a:ext cx="288925" cy="28733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5412" name="Rectangle 36"/>
          <p:cNvSpPr>
            <a:spLocks noChangeArrowheads="1"/>
          </p:cNvSpPr>
          <p:nvPr/>
        </p:nvSpPr>
        <p:spPr bwMode="auto">
          <a:xfrm>
            <a:off x="5858371" y="1998663"/>
            <a:ext cx="288925" cy="287337"/>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5413" name="Rectangle 37"/>
          <p:cNvSpPr>
            <a:spLocks noChangeArrowheads="1"/>
          </p:cNvSpPr>
          <p:nvPr/>
        </p:nvSpPr>
        <p:spPr bwMode="auto">
          <a:xfrm>
            <a:off x="5858371" y="2574925"/>
            <a:ext cx="288925" cy="287338"/>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5414" name="Rectangle 38"/>
          <p:cNvSpPr>
            <a:spLocks noChangeArrowheads="1"/>
          </p:cNvSpPr>
          <p:nvPr/>
        </p:nvSpPr>
        <p:spPr bwMode="auto">
          <a:xfrm>
            <a:off x="6434634" y="2574925"/>
            <a:ext cx="288925" cy="287338"/>
          </a:xfrm>
          <a:prstGeom prst="rect">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5415" name="Rectangle 39"/>
          <p:cNvSpPr>
            <a:spLocks noChangeArrowheads="1"/>
          </p:cNvSpPr>
          <p:nvPr/>
        </p:nvSpPr>
        <p:spPr bwMode="auto">
          <a:xfrm>
            <a:off x="6147296" y="2574925"/>
            <a:ext cx="288925" cy="287338"/>
          </a:xfrm>
          <a:prstGeom prst="rect">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5416" name="Rectangle 40"/>
          <p:cNvSpPr>
            <a:spLocks noChangeArrowheads="1"/>
          </p:cNvSpPr>
          <p:nvPr/>
        </p:nvSpPr>
        <p:spPr bwMode="auto">
          <a:xfrm>
            <a:off x="6147296" y="2862263"/>
            <a:ext cx="288925" cy="287337"/>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5417" name="Rectangle 41"/>
          <p:cNvSpPr>
            <a:spLocks noChangeArrowheads="1"/>
          </p:cNvSpPr>
          <p:nvPr/>
        </p:nvSpPr>
        <p:spPr bwMode="auto">
          <a:xfrm>
            <a:off x="6434634" y="3151188"/>
            <a:ext cx="288925" cy="287337"/>
          </a:xfrm>
          <a:prstGeom prst="rect">
            <a:avLst/>
          </a:prstGeom>
          <a:solidFill>
            <a:srgbClr val="FF33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5418" name="Rectangle 42"/>
          <p:cNvSpPr>
            <a:spLocks noChangeArrowheads="1"/>
          </p:cNvSpPr>
          <p:nvPr/>
        </p:nvSpPr>
        <p:spPr bwMode="auto">
          <a:xfrm>
            <a:off x="5858371" y="2286000"/>
            <a:ext cx="288925" cy="287338"/>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85419" name="Group 43"/>
          <p:cNvGrpSpPr>
            <a:grpSpLocks/>
          </p:cNvGrpSpPr>
          <p:nvPr/>
        </p:nvGrpSpPr>
        <p:grpSpPr bwMode="auto">
          <a:xfrm>
            <a:off x="1259384" y="2636838"/>
            <a:ext cx="865187" cy="863600"/>
            <a:chOff x="1338" y="2478"/>
            <a:chExt cx="545" cy="544"/>
          </a:xfrm>
        </p:grpSpPr>
        <p:sp>
          <p:nvSpPr>
            <p:cNvPr id="485420" name="Rectangle 44"/>
            <p:cNvSpPr>
              <a:spLocks noChangeArrowheads="1"/>
            </p:cNvSpPr>
            <p:nvPr/>
          </p:nvSpPr>
          <p:spPr bwMode="auto">
            <a:xfrm>
              <a:off x="1519" y="2478"/>
              <a:ext cx="182" cy="18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5421" name="Rectangle 45"/>
            <p:cNvSpPr>
              <a:spLocks noChangeArrowheads="1"/>
            </p:cNvSpPr>
            <p:nvPr/>
          </p:nvSpPr>
          <p:spPr bwMode="auto">
            <a:xfrm>
              <a:off x="1338" y="2478"/>
              <a:ext cx="182" cy="181"/>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5422" name="Rectangle 46"/>
            <p:cNvSpPr>
              <a:spLocks noChangeArrowheads="1"/>
            </p:cNvSpPr>
            <p:nvPr/>
          </p:nvSpPr>
          <p:spPr bwMode="auto">
            <a:xfrm>
              <a:off x="1700" y="2659"/>
              <a:ext cx="182" cy="181"/>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solidFill>
                  <a:schemeClr val="folHlink"/>
                </a:solidFill>
                <a:latin typeface="Tahoma" pitchFamily="34" charset="0"/>
              </a:endParaRPr>
            </a:p>
          </p:txBody>
        </p:sp>
        <p:sp>
          <p:nvSpPr>
            <p:cNvPr id="485423" name="Rectangle 47"/>
            <p:cNvSpPr>
              <a:spLocks noChangeArrowheads="1"/>
            </p:cNvSpPr>
            <p:nvPr/>
          </p:nvSpPr>
          <p:spPr bwMode="auto">
            <a:xfrm>
              <a:off x="1338" y="2659"/>
              <a:ext cx="182" cy="181"/>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5424" name="Rectangle 48"/>
            <p:cNvSpPr>
              <a:spLocks noChangeArrowheads="1"/>
            </p:cNvSpPr>
            <p:nvPr/>
          </p:nvSpPr>
          <p:spPr bwMode="auto">
            <a:xfrm>
              <a:off x="1338" y="2840"/>
              <a:ext cx="182" cy="181"/>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5425" name="Rectangle 49"/>
            <p:cNvSpPr>
              <a:spLocks noChangeArrowheads="1"/>
            </p:cNvSpPr>
            <p:nvPr/>
          </p:nvSpPr>
          <p:spPr bwMode="auto">
            <a:xfrm>
              <a:off x="1700" y="2478"/>
              <a:ext cx="182" cy="181"/>
            </a:xfrm>
            <a:prstGeom prst="rect">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5426" name="Rectangle 50"/>
            <p:cNvSpPr>
              <a:spLocks noChangeArrowheads="1"/>
            </p:cNvSpPr>
            <p:nvPr/>
          </p:nvSpPr>
          <p:spPr bwMode="auto">
            <a:xfrm>
              <a:off x="1519" y="2659"/>
              <a:ext cx="182" cy="181"/>
            </a:xfrm>
            <a:prstGeom prst="rect">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5427" name="Rectangle 51"/>
            <p:cNvSpPr>
              <a:spLocks noChangeArrowheads="1"/>
            </p:cNvSpPr>
            <p:nvPr/>
          </p:nvSpPr>
          <p:spPr bwMode="auto">
            <a:xfrm>
              <a:off x="1520" y="2841"/>
              <a:ext cx="182" cy="181"/>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5428" name="Rectangle 52"/>
            <p:cNvSpPr>
              <a:spLocks noChangeArrowheads="1"/>
            </p:cNvSpPr>
            <p:nvPr/>
          </p:nvSpPr>
          <p:spPr bwMode="auto">
            <a:xfrm>
              <a:off x="1701" y="2841"/>
              <a:ext cx="182" cy="181"/>
            </a:xfrm>
            <a:prstGeom prst="rect">
              <a:avLst/>
            </a:prstGeom>
            <a:solidFill>
              <a:srgbClr val="FF33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85429" name="AutoShape 53"/>
          <p:cNvSpPr>
            <a:spLocks noChangeArrowheads="1"/>
          </p:cNvSpPr>
          <p:nvPr/>
        </p:nvSpPr>
        <p:spPr bwMode="auto">
          <a:xfrm>
            <a:off x="2988171" y="2924175"/>
            <a:ext cx="1655763" cy="431800"/>
          </a:xfrm>
          <a:prstGeom prst="rightArrow">
            <a:avLst>
              <a:gd name="adj1" fmla="val 50000"/>
              <a:gd name="adj2" fmla="val 95864"/>
            </a:avLst>
          </a:prstGeom>
          <a:solidFill>
            <a:srgbClr val="6600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85430" name="Object 54"/>
          <p:cNvGraphicFramePr>
            <a:graphicFrameLocks noGrp="1" noChangeAspect="1"/>
          </p:cNvGraphicFramePr>
          <p:nvPr>
            <p:ph idx="1"/>
            <p:extLst>
              <p:ext uri="{D42A27DB-BD31-4B8C-83A1-F6EECF244321}">
                <p14:modId xmlns:p14="http://schemas.microsoft.com/office/powerpoint/2010/main" val="759379394"/>
              </p:ext>
            </p:extLst>
          </p:nvPr>
        </p:nvGraphicFramePr>
        <p:xfrm>
          <a:off x="3372346" y="2349500"/>
          <a:ext cx="793750" cy="465138"/>
        </p:xfrm>
        <a:graphic>
          <a:graphicData uri="http://schemas.openxmlformats.org/presentationml/2006/ole">
            <mc:AlternateContent xmlns:mc="http://schemas.openxmlformats.org/markup-compatibility/2006">
              <mc:Choice xmlns:v="urn:schemas-microsoft-com:vml" Requires="v">
                <p:oleObj spid="_x0000_s51208" name="Equation" r:id="rId4" imgW="393480" imgH="228600" progId="Equation.DSMT4">
                  <p:embed/>
                </p:oleObj>
              </mc:Choice>
              <mc:Fallback>
                <p:oleObj name="Equation" r:id="rId4" imgW="393480" imgH="228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2346" y="2349500"/>
                        <a:ext cx="793750" cy="465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5431" name="Object 55"/>
          <p:cNvGraphicFramePr>
            <a:graphicFrameLocks noChangeAspect="1"/>
          </p:cNvGraphicFramePr>
          <p:nvPr>
            <p:extLst>
              <p:ext uri="{D42A27DB-BD31-4B8C-83A1-F6EECF244321}">
                <p14:modId xmlns:p14="http://schemas.microsoft.com/office/powerpoint/2010/main" val="1335682396"/>
              </p:ext>
            </p:extLst>
          </p:nvPr>
        </p:nvGraphicFramePr>
        <p:xfrm>
          <a:off x="3348534" y="3500438"/>
          <a:ext cx="790575" cy="485775"/>
        </p:xfrm>
        <a:graphic>
          <a:graphicData uri="http://schemas.openxmlformats.org/presentationml/2006/ole">
            <mc:AlternateContent xmlns:mc="http://schemas.openxmlformats.org/markup-compatibility/2006">
              <mc:Choice xmlns:v="urn:schemas-microsoft-com:vml" Requires="v">
                <p:oleObj spid="_x0000_s51209" name="Equation" r:id="rId6" imgW="393480" imgH="241200" progId="Equation.DSMT4">
                  <p:embed/>
                </p:oleObj>
              </mc:Choice>
              <mc:Fallback>
                <p:oleObj name="Equation" r:id="rId6" imgW="393480" imgH="2412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48534" y="3500438"/>
                        <a:ext cx="790575" cy="48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85432" name="Rectangle 56"/>
          <p:cNvSpPr>
            <a:spLocks noChangeArrowheads="1"/>
          </p:cNvSpPr>
          <p:nvPr/>
        </p:nvSpPr>
        <p:spPr bwMode="auto">
          <a:xfrm>
            <a:off x="5985371" y="3810000"/>
            <a:ext cx="288925" cy="28733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5433" name="Rectangle 57"/>
          <p:cNvSpPr>
            <a:spLocks noChangeArrowheads="1"/>
          </p:cNvSpPr>
          <p:nvPr/>
        </p:nvSpPr>
        <p:spPr bwMode="auto">
          <a:xfrm>
            <a:off x="5698034" y="3810000"/>
            <a:ext cx="288925" cy="287338"/>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5434" name="Rectangle 58"/>
          <p:cNvSpPr>
            <a:spLocks noChangeArrowheads="1"/>
          </p:cNvSpPr>
          <p:nvPr/>
        </p:nvSpPr>
        <p:spPr bwMode="auto">
          <a:xfrm>
            <a:off x="6561634" y="4097338"/>
            <a:ext cx="288925" cy="287337"/>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solidFill>
                <a:schemeClr val="folHlink"/>
              </a:solidFill>
              <a:latin typeface="Tahoma" pitchFamily="34" charset="0"/>
            </a:endParaRPr>
          </a:p>
        </p:txBody>
      </p:sp>
      <p:sp>
        <p:nvSpPr>
          <p:cNvPr id="485435" name="Rectangle 59"/>
          <p:cNvSpPr>
            <a:spLocks noChangeArrowheads="1"/>
          </p:cNvSpPr>
          <p:nvPr/>
        </p:nvSpPr>
        <p:spPr bwMode="auto">
          <a:xfrm>
            <a:off x="6272709" y="4386263"/>
            <a:ext cx="288925" cy="287337"/>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5436" name="Rectangle 60"/>
          <p:cNvSpPr>
            <a:spLocks noChangeArrowheads="1"/>
          </p:cNvSpPr>
          <p:nvPr/>
        </p:nvSpPr>
        <p:spPr bwMode="auto">
          <a:xfrm>
            <a:off x="6272709" y="3810000"/>
            <a:ext cx="288925" cy="287338"/>
          </a:xfrm>
          <a:prstGeom prst="rect">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5437" name="Rectangle 61"/>
          <p:cNvSpPr>
            <a:spLocks noChangeArrowheads="1"/>
          </p:cNvSpPr>
          <p:nvPr/>
        </p:nvSpPr>
        <p:spPr bwMode="auto">
          <a:xfrm>
            <a:off x="6272709" y="4097338"/>
            <a:ext cx="288925" cy="287337"/>
          </a:xfrm>
          <a:prstGeom prst="rect">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5438" name="Rectangle 62"/>
          <p:cNvSpPr>
            <a:spLocks noChangeArrowheads="1"/>
          </p:cNvSpPr>
          <p:nvPr/>
        </p:nvSpPr>
        <p:spPr bwMode="auto">
          <a:xfrm>
            <a:off x="6561634" y="4386263"/>
            <a:ext cx="288925" cy="287337"/>
          </a:xfrm>
          <a:prstGeom prst="rect">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5439" name="Rectangle 63"/>
          <p:cNvSpPr>
            <a:spLocks noChangeArrowheads="1"/>
          </p:cNvSpPr>
          <p:nvPr/>
        </p:nvSpPr>
        <p:spPr bwMode="auto">
          <a:xfrm>
            <a:off x="6848971" y="4386263"/>
            <a:ext cx="288925" cy="287337"/>
          </a:xfrm>
          <a:prstGeom prst="rect">
            <a:avLst/>
          </a:prstGeom>
          <a:solidFill>
            <a:srgbClr val="FF33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5440" name="Rectangle 64"/>
          <p:cNvSpPr>
            <a:spLocks noChangeArrowheads="1"/>
          </p:cNvSpPr>
          <p:nvPr/>
        </p:nvSpPr>
        <p:spPr bwMode="auto">
          <a:xfrm>
            <a:off x="5985371" y="4097338"/>
            <a:ext cx="288925" cy="287337"/>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5441" name="Rectangle 65"/>
          <p:cNvSpPr>
            <a:spLocks noChangeArrowheads="1"/>
          </p:cNvSpPr>
          <p:nvPr/>
        </p:nvSpPr>
        <p:spPr bwMode="auto">
          <a:xfrm>
            <a:off x="6434634" y="2862263"/>
            <a:ext cx="288925" cy="287337"/>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solidFill>
                <a:schemeClr val="folHlink"/>
              </a:solidFill>
              <a:latin typeface="Tahoma" pitchFamily="34" charset="0"/>
            </a:endParaRPr>
          </a:p>
        </p:txBody>
      </p:sp>
      <p:sp>
        <p:nvSpPr>
          <p:cNvPr id="485442" name="Text Box 66"/>
          <p:cNvSpPr txBox="1">
            <a:spLocks noChangeArrowheads="1"/>
          </p:cNvSpPr>
          <p:nvPr/>
        </p:nvSpPr>
        <p:spPr bwMode="auto">
          <a:xfrm>
            <a:off x="827584" y="5084763"/>
            <a:ext cx="7632700" cy="860425"/>
          </a:xfrm>
          <a:prstGeom prst="rect">
            <a:avLst/>
          </a:prstGeom>
          <a:noFill/>
          <a:ln w="38100" cmpd="dbl">
            <a:solidFill>
              <a:srgbClr val="99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FontTx/>
              <a:buChar char="•"/>
            </a:pPr>
            <a:r>
              <a:rPr kumimoji="1" lang="en-US" altLang="zh-CN" sz="2400">
                <a:latin typeface="Tahoma" pitchFamily="34" charset="0"/>
              </a:rPr>
              <a:t> </a:t>
            </a:r>
            <a:r>
              <a:rPr kumimoji="1" lang="zh-CN" altLang="en-US" sz="2400" b="1">
                <a:latin typeface="华文细黑" pitchFamily="2" charset="-122"/>
                <a:ea typeface="华文细黑" pitchFamily="2" charset="-122"/>
              </a:rPr>
              <a:t>可以看到，错切之后原图像的像素排列方向发生改变。该坐标变化的特点是，</a:t>
            </a:r>
            <a:r>
              <a:rPr kumimoji="1" lang="en-US" altLang="zh-CN" sz="2400" b="1">
                <a:latin typeface="华文细黑" pitchFamily="2" charset="-122"/>
                <a:ea typeface="华文细黑" pitchFamily="2" charset="-122"/>
              </a:rPr>
              <a:t>x</a:t>
            </a:r>
            <a:r>
              <a:rPr kumimoji="1" lang="zh-CN" altLang="en-US" sz="2400" b="1">
                <a:latin typeface="华文细黑" pitchFamily="2" charset="-122"/>
                <a:ea typeface="华文细黑" pitchFamily="2" charset="-122"/>
              </a:rPr>
              <a:t>方向与</a:t>
            </a:r>
            <a:r>
              <a:rPr kumimoji="1" lang="en-US" altLang="zh-CN" sz="2400" b="1">
                <a:latin typeface="华文细黑" pitchFamily="2" charset="-122"/>
                <a:ea typeface="华文细黑" pitchFamily="2" charset="-122"/>
              </a:rPr>
              <a:t>y</a:t>
            </a:r>
            <a:r>
              <a:rPr kumimoji="1" lang="zh-CN" altLang="en-US" sz="2400" b="1">
                <a:latin typeface="华文细黑" pitchFamily="2" charset="-122"/>
                <a:ea typeface="华文细黑" pitchFamily="2" charset="-122"/>
              </a:rPr>
              <a:t>方向独立变化。</a:t>
            </a:r>
          </a:p>
        </p:txBody>
      </p:sp>
    </p:spTree>
    <p:extLst>
      <p:ext uri="{BB962C8B-B14F-4D97-AF65-F5344CB8AC3E}">
        <p14:creationId xmlns:p14="http://schemas.microsoft.com/office/powerpoint/2010/main" val="198715587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485419"/>
                                        </p:tgtEl>
                                        <p:attrNameLst>
                                          <p:attrName>style.visibility</p:attrName>
                                        </p:attrNameLst>
                                      </p:cBhvr>
                                      <p:to>
                                        <p:strVal val="visible"/>
                                      </p:to>
                                    </p:set>
                                    <p:animEffect transition="in" filter="box(in)">
                                      <p:cBhvr>
                                        <p:cTn id="7" dur="500"/>
                                        <p:tgtEl>
                                          <p:spTgt spid="4854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grpId="0" nodeType="clickEffect">
                                  <p:stCondLst>
                                    <p:cond delay="0"/>
                                  </p:stCondLst>
                                  <p:childTnLst>
                                    <p:set>
                                      <p:cBhvr>
                                        <p:cTn id="11" dur="1" fill="hold">
                                          <p:stCondLst>
                                            <p:cond delay="499"/>
                                          </p:stCondLst>
                                        </p:cTn>
                                        <p:tgtEl>
                                          <p:spTgt spid="485429"/>
                                        </p:tgtEl>
                                        <p:attrNameLst>
                                          <p:attrName>style.visibility</p:attrName>
                                        </p:attrNameLst>
                                      </p:cBhvr>
                                      <p:to>
                                        <p:strVal val="visible"/>
                                      </p:to>
                                    </p:set>
                                    <p:anim to="" calcmode="lin" valueType="num">
                                      <p:cBhvr>
                                        <p:cTn id="12" dur="1" fill="hold"/>
                                        <p:tgtEl>
                                          <p:spTgt spid="485429"/>
                                        </p:tgtEl>
                                        <p:attrNameLst>
                                          <p:attrName/>
                                        </p:attrNameLst>
                                      </p:cBhvr>
                                    </p:anim>
                                  </p:childTnLst>
                                </p:cTn>
                              </p:par>
                            </p:childTnLst>
                          </p:cTn>
                        </p:par>
                        <p:par>
                          <p:cTn id="13" fill="hold" nodeType="afterGroup">
                            <p:stCondLst>
                              <p:cond delay="500"/>
                            </p:stCondLst>
                            <p:childTnLst>
                              <p:par>
                                <p:cTn id="14" presetID="24" presetClass="entr" presetSubtype="0" fill="hold" nodeType="afterEffect">
                                  <p:stCondLst>
                                    <p:cond delay="0"/>
                                  </p:stCondLst>
                                  <p:childTnLst>
                                    <p:set>
                                      <p:cBhvr>
                                        <p:cTn id="15" dur="1" fill="hold">
                                          <p:stCondLst>
                                            <p:cond delay="499"/>
                                          </p:stCondLst>
                                        </p:cTn>
                                        <p:tgtEl>
                                          <p:spTgt spid="485430"/>
                                        </p:tgtEl>
                                        <p:attrNameLst>
                                          <p:attrName>style.visibility</p:attrName>
                                        </p:attrNameLst>
                                      </p:cBhvr>
                                      <p:to>
                                        <p:strVal val="visible"/>
                                      </p:to>
                                    </p:set>
                                    <p:anim to="" calcmode="lin" valueType="num">
                                      <p:cBhvr>
                                        <p:cTn id="16" dur="1" fill="hold"/>
                                        <p:tgtEl>
                                          <p:spTgt spid="485430"/>
                                        </p:tgtEl>
                                        <p:attrNameLst>
                                          <p:attrName/>
                                        </p:attrNameLst>
                                      </p:cBhvr>
                                    </p:anim>
                                  </p:childTnLst>
                                </p:cTn>
                              </p:par>
                            </p:childTnLst>
                          </p:cTn>
                        </p:par>
                        <p:par>
                          <p:cTn id="17" fill="hold" nodeType="afterGroup">
                            <p:stCondLst>
                              <p:cond delay="1000"/>
                            </p:stCondLst>
                            <p:childTnLst>
                              <p:par>
                                <p:cTn id="18" presetID="24" presetClass="entr" presetSubtype="0" fill="hold" nodeType="afterEffect">
                                  <p:stCondLst>
                                    <p:cond delay="0"/>
                                  </p:stCondLst>
                                  <p:childTnLst>
                                    <p:set>
                                      <p:cBhvr>
                                        <p:cTn id="19" dur="1" fill="hold">
                                          <p:stCondLst>
                                            <p:cond delay="499"/>
                                          </p:stCondLst>
                                        </p:cTn>
                                        <p:tgtEl>
                                          <p:spTgt spid="485431"/>
                                        </p:tgtEl>
                                        <p:attrNameLst>
                                          <p:attrName>style.visibility</p:attrName>
                                        </p:attrNameLst>
                                      </p:cBhvr>
                                      <p:to>
                                        <p:strVal val="visible"/>
                                      </p:to>
                                    </p:set>
                                    <p:anim to="" calcmode="lin" valueType="num">
                                      <p:cBhvr>
                                        <p:cTn id="20" dur="1" fill="hold"/>
                                        <p:tgtEl>
                                          <p:spTgt spid="485431"/>
                                        </p:tgtEl>
                                        <p:attrNameLst>
                                          <p:attrName/>
                                        </p:attrNameLst>
                                      </p:cBhvr>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5" presetClass="entr" presetSubtype="10" fill="hold" nodeType="clickEffect">
                                  <p:stCondLst>
                                    <p:cond delay="0"/>
                                  </p:stCondLst>
                                  <p:childTnLst>
                                    <p:set>
                                      <p:cBhvr>
                                        <p:cTn id="24" dur="1" fill="hold">
                                          <p:stCondLst>
                                            <p:cond delay="0"/>
                                          </p:stCondLst>
                                        </p:cTn>
                                        <p:tgtEl>
                                          <p:spTgt spid="485394"/>
                                        </p:tgtEl>
                                        <p:attrNameLst>
                                          <p:attrName>style.visibility</p:attrName>
                                        </p:attrNameLst>
                                      </p:cBhvr>
                                      <p:to>
                                        <p:strVal val="visible"/>
                                      </p:to>
                                    </p:set>
                                    <p:animEffect transition="in" filter="checkerboard(across)">
                                      <p:cBhvr>
                                        <p:cTn id="25" dur="500"/>
                                        <p:tgtEl>
                                          <p:spTgt spid="485394"/>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5" presetClass="entr" presetSubtype="10" fill="hold" grpId="0" nodeType="clickEffect">
                                  <p:stCondLst>
                                    <p:cond delay="0"/>
                                  </p:stCondLst>
                                  <p:childTnLst>
                                    <p:set>
                                      <p:cBhvr>
                                        <p:cTn id="29" dur="1" fill="hold">
                                          <p:stCondLst>
                                            <p:cond delay="0"/>
                                          </p:stCondLst>
                                        </p:cTn>
                                        <p:tgtEl>
                                          <p:spTgt spid="485412"/>
                                        </p:tgtEl>
                                        <p:attrNameLst>
                                          <p:attrName>style.visibility</p:attrName>
                                        </p:attrNameLst>
                                      </p:cBhvr>
                                      <p:to>
                                        <p:strVal val="visible"/>
                                      </p:to>
                                    </p:set>
                                    <p:animEffect transition="in" filter="checkerboard(across)">
                                      <p:cBhvr>
                                        <p:cTn id="30" dur="500"/>
                                        <p:tgtEl>
                                          <p:spTgt spid="48541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 presetClass="entr" presetSubtype="10" fill="hold" grpId="0" nodeType="clickEffect">
                                  <p:stCondLst>
                                    <p:cond delay="0"/>
                                  </p:stCondLst>
                                  <p:childTnLst>
                                    <p:set>
                                      <p:cBhvr>
                                        <p:cTn id="34" dur="1" fill="hold">
                                          <p:stCondLst>
                                            <p:cond delay="0"/>
                                          </p:stCondLst>
                                        </p:cTn>
                                        <p:tgtEl>
                                          <p:spTgt spid="485411"/>
                                        </p:tgtEl>
                                        <p:attrNameLst>
                                          <p:attrName>style.visibility</p:attrName>
                                        </p:attrNameLst>
                                      </p:cBhvr>
                                      <p:to>
                                        <p:strVal val="visible"/>
                                      </p:to>
                                    </p:set>
                                    <p:animEffect transition="in" filter="checkerboard(across)">
                                      <p:cBhvr>
                                        <p:cTn id="35" dur="500"/>
                                        <p:tgtEl>
                                          <p:spTgt spid="485411"/>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5" presetClass="entr" presetSubtype="10" fill="hold" grpId="0" nodeType="clickEffect">
                                  <p:stCondLst>
                                    <p:cond delay="0"/>
                                  </p:stCondLst>
                                  <p:childTnLst>
                                    <p:set>
                                      <p:cBhvr>
                                        <p:cTn id="39" dur="1" fill="hold">
                                          <p:stCondLst>
                                            <p:cond delay="0"/>
                                          </p:stCondLst>
                                        </p:cTn>
                                        <p:tgtEl>
                                          <p:spTgt spid="485414"/>
                                        </p:tgtEl>
                                        <p:attrNameLst>
                                          <p:attrName>style.visibility</p:attrName>
                                        </p:attrNameLst>
                                      </p:cBhvr>
                                      <p:to>
                                        <p:strVal val="visible"/>
                                      </p:to>
                                    </p:set>
                                    <p:animEffect transition="in" filter="checkerboard(across)">
                                      <p:cBhvr>
                                        <p:cTn id="40" dur="500"/>
                                        <p:tgtEl>
                                          <p:spTgt spid="485414"/>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5" presetClass="entr" presetSubtype="10" fill="hold" grpId="0" nodeType="clickEffect">
                                  <p:stCondLst>
                                    <p:cond delay="0"/>
                                  </p:stCondLst>
                                  <p:childTnLst>
                                    <p:set>
                                      <p:cBhvr>
                                        <p:cTn id="44" dur="1" fill="hold">
                                          <p:stCondLst>
                                            <p:cond delay="0"/>
                                          </p:stCondLst>
                                        </p:cTn>
                                        <p:tgtEl>
                                          <p:spTgt spid="485418"/>
                                        </p:tgtEl>
                                        <p:attrNameLst>
                                          <p:attrName>style.visibility</p:attrName>
                                        </p:attrNameLst>
                                      </p:cBhvr>
                                      <p:to>
                                        <p:strVal val="visible"/>
                                      </p:to>
                                    </p:set>
                                    <p:animEffect transition="in" filter="checkerboard(across)">
                                      <p:cBhvr>
                                        <p:cTn id="45" dur="500"/>
                                        <p:tgtEl>
                                          <p:spTgt spid="485418"/>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5" presetClass="entr" presetSubtype="10" fill="hold" grpId="0" nodeType="clickEffect">
                                  <p:stCondLst>
                                    <p:cond delay="0"/>
                                  </p:stCondLst>
                                  <p:childTnLst>
                                    <p:set>
                                      <p:cBhvr>
                                        <p:cTn id="49" dur="1" fill="hold">
                                          <p:stCondLst>
                                            <p:cond delay="0"/>
                                          </p:stCondLst>
                                        </p:cTn>
                                        <p:tgtEl>
                                          <p:spTgt spid="485415"/>
                                        </p:tgtEl>
                                        <p:attrNameLst>
                                          <p:attrName>style.visibility</p:attrName>
                                        </p:attrNameLst>
                                      </p:cBhvr>
                                      <p:to>
                                        <p:strVal val="visible"/>
                                      </p:to>
                                    </p:set>
                                    <p:animEffect transition="in" filter="checkerboard(across)">
                                      <p:cBhvr>
                                        <p:cTn id="50" dur="500"/>
                                        <p:tgtEl>
                                          <p:spTgt spid="485415"/>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485441"/>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5" presetClass="entr" presetSubtype="10" fill="hold" grpId="0" nodeType="clickEffect">
                                  <p:stCondLst>
                                    <p:cond delay="0"/>
                                  </p:stCondLst>
                                  <p:childTnLst>
                                    <p:set>
                                      <p:cBhvr>
                                        <p:cTn id="58" dur="1" fill="hold">
                                          <p:stCondLst>
                                            <p:cond delay="0"/>
                                          </p:stCondLst>
                                        </p:cTn>
                                        <p:tgtEl>
                                          <p:spTgt spid="485413"/>
                                        </p:tgtEl>
                                        <p:attrNameLst>
                                          <p:attrName>style.visibility</p:attrName>
                                        </p:attrNameLst>
                                      </p:cBhvr>
                                      <p:to>
                                        <p:strVal val="visible"/>
                                      </p:to>
                                    </p:set>
                                    <p:animEffect transition="in" filter="checkerboard(across)">
                                      <p:cBhvr>
                                        <p:cTn id="59" dur="500"/>
                                        <p:tgtEl>
                                          <p:spTgt spid="485413"/>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5" presetClass="entr" presetSubtype="10" fill="hold" grpId="0" nodeType="clickEffect">
                                  <p:stCondLst>
                                    <p:cond delay="0"/>
                                  </p:stCondLst>
                                  <p:childTnLst>
                                    <p:set>
                                      <p:cBhvr>
                                        <p:cTn id="63" dur="1" fill="hold">
                                          <p:stCondLst>
                                            <p:cond delay="0"/>
                                          </p:stCondLst>
                                        </p:cTn>
                                        <p:tgtEl>
                                          <p:spTgt spid="485416"/>
                                        </p:tgtEl>
                                        <p:attrNameLst>
                                          <p:attrName>style.visibility</p:attrName>
                                        </p:attrNameLst>
                                      </p:cBhvr>
                                      <p:to>
                                        <p:strVal val="visible"/>
                                      </p:to>
                                    </p:set>
                                    <p:animEffect transition="in" filter="checkerboard(across)">
                                      <p:cBhvr>
                                        <p:cTn id="64" dur="500"/>
                                        <p:tgtEl>
                                          <p:spTgt spid="485416"/>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5" presetClass="entr" presetSubtype="10" fill="hold" grpId="0" nodeType="clickEffect">
                                  <p:stCondLst>
                                    <p:cond delay="0"/>
                                  </p:stCondLst>
                                  <p:childTnLst>
                                    <p:set>
                                      <p:cBhvr>
                                        <p:cTn id="68" dur="1" fill="hold">
                                          <p:stCondLst>
                                            <p:cond delay="0"/>
                                          </p:stCondLst>
                                        </p:cTn>
                                        <p:tgtEl>
                                          <p:spTgt spid="485417"/>
                                        </p:tgtEl>
                                        <p:attrNameLst>
                                          <p:attrName>style.visibility</p:attrName>
                                        </p:attrNameLst>
                                      </p:cBhvr>
                                      <p:to>
                                        <p:strVal val="visible"/>
                                      </p:to>
                                    </p:set>
                                    <p:animEffect transition="in" filter="checkerboard(across)">
                                      <p:cBhvr>
                                        <p:cTn id="69" dur="500"/>
                                        <p:tgtEl>
                                          <p:spTgt spid="485417"/>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5" presetClass="entr" presetSubtype="10" fill="hold" nodeType="clickEffect">
                                  <p:stCondLst>
                                    <p:cond delay="0"/>
                                  </p:stCondLst>
                                  <p:childTnLst>
                                    <p:set>
                                      <p:cBhvr>
                                        <p:cTn id="73" dur="1" fill="hold">
                                          <p:stCondLst>
                                            <p:cond delay="0"/>
                                          </p:stCondLst>
                                        </p:cTn>
                                        <p:tgtEl>
                                          <p:spTgt spid="485378"/>
                                        </p:tgtEl>
                                        <p:attrNameLst>
                                          <p:attrName>style.visibility</p:attrName>
                                        </p:attrNameLst>
                                      </p:cBhvr>
                                      <p:to>
                                        <p:strVal val="visible"/>
                                      </p:to>
                                    </p:set>
                                    <p:animEffect transition="in" filter="checkerboard(across)">
                                      <p:cBhvr>
                                        <p:cTn id="74" dur="500"/>
                                        <p:tgtEl>
                                          <p:spTgt spid="485378"/>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4" presetClass="entr" presetSubtype="16" fill="hold" grpId="0" nodeType="clickEffect">
                                  <p:stCondLst>
                                    <p:cond delay="0"/>
                                  </p:stCondLst>
                                  <p:childTnLst>
                                    <p:set>
                                      <p:cBhvr>
                                        <p:cTn id="78" dur="1" fill="hold">
                                          <p:stCondLst>
                                            <p:cond delay="0"/>
                                          </p:stCondLst>
                                        </p:cTn>
                                        <p:tgtEl>
                                          <p:spTgt spid="485433"/>
                                        </p:tgtEl>
                                        <p:attrNameLst>
                                          <p:attrName>style.visibility</p:attrName>
                                        </p:attrNameLst>
                                      </p:cBhvr>
                                      <p:to>
                                        <p:strVal val="visible"/>
                                      </p:to>
                                    </p:set>
                                    <p:animEffect transition="in" filter="box(in)">
                                      <p:cBhvr>
                                        <p:cTn id="79" dur="500"/>
                                        <p:tgtEl>
                                          <p:spTgt spid="485433"/>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4" presetClass="entr" presetSubtype="16" fill="hold" grpId="0" nodeType="clickEffect">
                                  <p:stCondLst>
                                    <p:cond delay="0"/>
                                  </p:stCondLst>
                                  <p:childTnLst>
                                    <p:set>
                                      <p:cBhvr>
                                        <p:cTn id="83" dur="1" fill="hold">
                                          <p:stCondLst>
                                            <p:cond delay="0"/>
                                          </p:stCondLst>
                                        </p:cTn>
                                        <p:tgtEl>
                                          <p:spTgt spid="485432"/>
                                        </p:tgtEl>
                                        <p:attrNameLst>
                                          <p:attrName>style.visibility</p:attrName>
                                        </p:attrNameLst>
                                      </p:cBhvr>
                                      <p:to>
                                        <p:strVal val="visible"/>
                                      </p:to>
                                    </p:set>
                                    <p:animEffect transition="in" filter="box(in)">
                                      <p:cBhvr>
                                        <p:cTn id="84" dur="500"/>
                                        <p:tgtEl>
                                          <p:spTgt spid="485432"/>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4" presetClass="entr" presetSubtype="16" fill="hold" grpId="0" nodeType="clickEffect">
                                  <p:stCondLst>
                                    <p:cond delay="0"/>
                                  </p:stCondLst>
                                  <p:childTnLst>
                                    <p:set>
                                      <p:cBhvr>
                                        <p:cTn id="88" dur="1" fill="hold">
                                          <p:stCondLst>
                                            <p:cond delay="0"/>
                                          </p:stCondLst>
                                        </p:cTn>
                                        <p:tgtEl>
                                          <p:spTgt spid="485436"/>
                                        </p:tgtEl>
                                        <p:attrNameLst>
                                          <p:attrName>style.visibility</p:attrName>
                                        </p:attrNameLst>
                                      </p:cBhvr>
                                      <p:to>
                                        <p:strVal val="visible"/>
                                      </p:to>
                                    </p:set>
                                    <p:animEffect transition="in" filter="box(in)">
                                      <p:cBhvr>
                                        <p:cTn id="89" dur="500"/>
                                        <p:tgtEl>
                                          <p:spTgt spid="485436"/>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4" presetClass="entr" presetSubtype="16" fill="hold" grpId="0" nodeType="clickEffect">
                                  <p:stCondLst>
                                    <p:cond delay="0"/>
                                  </p:stCondLst>
                                  <p:childTnLst>
                                    <p:set>
                                      <p:cBhvr>
                                        <p:cTn id="93" dur="1" fill="hold">
                                          <p:stCondLst>
                                            <p:cond delay="0"/>
                                          </p:stCondLst>
                                        </p:cTn>
                                        <p:tgtEl>
                                          <p:spTgt spid="485440"/>
                                        </p:tgtEl>
                                        <p:attrNameLst>
                                          <p:attrName>style.visibility</p:attrName>
                                        </p:attrNameLst>
                                      </p:cBhvr>
                                      <p:to>
                                        <p:strVal val="visible"/>
                                      </p:to>
                                    </p:set>
                                    <p:animEffect transition="in" filter="box(in)">
                                      <p:cBhvr>
                                        <p:cTn id="94" dur="500"/>
                                        <p:tgtEl>
                                          <p:spTgt spid="485440"/>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4" presetClass="entr" presetSubtype="16" fill="hold" grpId="0" nodeType="clickEffect">
                                  <p:stCondLst>
                                    <p:cond delay="0"/>
                                  </p:stCondLst>
                                  <p:childTnLst>
                                    <p:set>
                                      <p:cBhvr>
                                        <p:cTn id="98" dur="1" fill="hold">
                                          <p:stCondLst>
                                            <p:cond delay="0"/>
                                          </p:stCondLst>
                                        </p:cTn>
                                        <p:tgtEl>
                                          <p:spTgt spid="485437"/>
                                        </p:tgtEl>
                                        <p:attrNameLst>
                                          <p:attrName>style.visibility</p:attrName>
                                        </p:attrNameLst>
                                      </p:cBhvr>
                                      <p:to>
                                        <p:strVal val="visible"/>
                                      </p:to>
                                    </p:set>
                                    <p:animEffect transition="in" filter="box(in)">
                                      <p:cBhvr>
                                        <p:cTn id="99" dur="500"/>
                                        <p:tgtEl>
                                          <p:spTgt spid="485437"/>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4" presetClass="entr" presetSubtype="16" fill="hold" grpId="0" nodeType="clickEffect">
                                  <p:stCondLst>
                                    <p:cond delay="0"/>
                                  </p:stCondLst>
                                  <p:childTnLst>
                                    <p:set>
                                      <p:cBhvr>
                                        <p:cTn id="103" dur="1" fill="hold">
                                          <p:stCondLst>
                                            <p:cond delay="0"/>
                                          </p:stCondLst>
                                        </p:cTn>
                                        <p:tgtEl>
                                          <p:spTgt spid="485434"/>
                                        </p:tgtEl>
                                        <p:attrNameLst>
                                          <p:attrName>style.visibility</p:attrName>
                                        </p:attrNameLst>
                                      </p:cBhvr>
                                      <p:to>
                                        <p:strVal val="visible"/>
                                      </p:to>
                                    </p:set>
                                    <p:animEffect transition="in" filter="box(in)">
                                      <p:cBhvr>
                                        <p:cTn id="104" dur="500"/>
                                        <p:tgtEl>
                                          <p:spTgt spid="485434"/>
                                        </p:tgtEl>
                                      </p:cBhvr>
                                    </p:animEffect>
                                  </p:childTnLst>
                                </p:cTn>
                              </p:par>
                            </p:childTnLst>
                          </p:cTn>
                        </p:par>
                      </p:childTnLst>
                    </p:cTn>
                  </p:par>
                  <p:par>
                    <p:cTn id="105" fill="hold" nodeType="clickPar">
                      <p:stCondLst>
                        <p:cond delay="indefinite"/>
                      </p:stCondLst>
                      <p:childTnLst>
                        <p:par>
                          <p:cTn id="106" fill="hold" nodeType="withGroup">
                            <p:stCondLst>
                              <p:cond delay="0"/>
                            </p:stCondLst>
                            <p:childTnLst>
                              <p:par>
                                <p:cTn id="107" presetID="4" presetClass="entr" presetSubtype="16" fill="hold" grpId="0" nodeType="clickEffect">
                                  <p:stCondLst>
                                    <p:cond delay="0"/>
                                  </p:stCondLst>
                                  <p:childTnLst>
                                    <p:set>
                                      <p:cBhvr>
                                        <p:cTn id="108" dur="1" fill="hold">
                                          <p:stCondLst>
                                            <p:cond delay="0"/>
                                          </p:stCondLst>
                                        </p:cTn>
                                        <p:tgtEl>
                                          <p:spTgt spid="485435"/>
                                        </p:tgtEl>
                                        <p:attrNameLst>
                                          <p:attrName>style.visibility</p:attrName>
                                        </p:attrNameLst>
                                      </p:cBhvr>
                                      <p:to>
                                        <p:strVal val="visible"/>
                                      </p:to>
                                    </p:set>
                                    <p:animEffect transition="in" filter="box(in)">
                                      <p:cBhvr>
                                        <p:cTn id="109" dur="500"/>
                                        <p:tgtEl>
                                          <p:spTgt spid="485435"/>
                                        </p:tgtEl>
                                      </p:cBhvr>
                                    </p:animEffect>
                                  </p:childTnLst>
                                </p:cTn>
                              </p:par>
                            </p:childTnLst>
                          </p:cTn>
                        </p:par>
                      </p:childTnLst>
                    </p:cTn>
                  </p:par>
                  <p:par>
                    <p:cTn id="110" fill="hold" nodeType="clickPar">
                      <p:stCondLst>
                        <p:cond delay="indefinite"/>
                      </p:stCondLst>
                      <p:childTnLst>
                        <p:par>
                          <p:cTn id="111" fill="hold" nodeType="withGroup">
                            <p:stCondLst>
                              <p:cond delay="0"/>
                            </p:stCondLst>
                            <p:childTnLst>
                              <p:par>
                                <p:cTn id="112" presetID="4" presetClass="entr" presetSubtype="16" fill="hold" grpId="0" nodeType="clickEffect">
                                  <p:stCondLst>
                                    <p:cond delay="0"/>
                                  </p:stCondLst>
                                  <p:childTnLst>
                                    <p:set>
                                      <p:cBhvr>
                                        <p:cTn id="113" dur="1" fill="hold">
                                          <p:stCondLst>
                                            <p:cond delay="0"/>
                                          </p:stCondLst>
                                        </p:cTn>
                                        <p:tgtEl>
                                          <p:spTgt spid="485438"/>
                                        </p:tgtEl>
                                        <p:attrNameLst>
                                          <p:attrName>style.visibility</p:attrName>
                                        </p:attrNameLst>
                                      </p:cBhvr>
                                      <p:to>
                                        <p:strVal val="visible"/>
                                      </p:to>
                                    </p:set>
                                    <p:animEffect transition="in" filter="box(in)">
                                      <p:cBhvr>
                                        <p:cTn id="114" dur="500"/>
                                        <p:tgtEl>
                                          <p:spTgt spid="485438"/>
                                        </p:tgtEl>
                                      </p:cBhvr>
                                    </p:animEffec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4" presetClass="entr" presetSubtype="16" fill="hold" grpId="0" nodeType="clickEffect">
                                  <p:stCondLst>
                                    <p:cond delay="0"/>
                                  </p:stCondLst>
                                  <p:childTnLst>
                                    <p:set>
                                      <p:cBhvr>
                                        <p:cTn id="118" dur="1" fill="hold">
                                          <p:stCondLst>
                                            <p:cond delay="0"/>
                                          </p:stCondLst>
                                        </p:cTn>
                                        <p:tgtEl>
                                          <p:spTgt spid="485439"/>
                                        </p:tgtEl>
                                        <p:attrNameLst>
                                          <p:attrName>style.visibility</p:attrName>
                                        </p:attrNameLst>
                                      </p:cBhvr>
                                      <p:to>
                                        <p:strVal val="visible"/>
                                      </p:to>
                                    </p:set>
                                    <p:animEffect transition="in" filter="box(in)">
                                      <p:cBhvr>
                                        <p:cTn id="119" dur="500"/>
                                        <p:tgtEl>
                                          <p:spTgt spid="485439"/>
                                        </p:tgtEl>
                                      </p:cBhvr>
                                    </p:animEffect>
                                  </p:childTnLst>
                                </p:cTn>
                              </p:par>
                            </p:childTnLst>
                          </p:cTn>
                        </p:par>
                      </p:childTnLst>
                    </p:cTn>
                  </p:par>
                  <p:par>
                    <p:cTn id="120" fill="hold" nodeType="clickPar">
                      <p:stCondLst>
                        <p:cond delay="indefinite"/>
                      </p:stCondLst>
                      <p:childTnLst>
                        <p:par>
                          <p:cTn id="121" fill="hold" nodeType="withGroup">
                            <p:stCondLst>
                              <p:cond delay="0"/>
                            </p:stCondLst>
                            <p:childTnLst>
                              <p:par>
                                <p:cTn id="122" presetID="20" presetClass="entr" presetSubtype="0" fill="hold" grpId="0" nodeType="clickEffect">
                                  <p:stCondLst>
                                    <p:cond delay="0"/>
                                  </p:stCondLst>
                                  <p:childTnLst>
                                    <p:set>
                                      <p:cBhvr>
                                        <p:cTn id="123" dur="1" fill="hold">
                                          <p:stCondLst>
                                            <p:cond delay="0"/>
                                          </p:stCondLst>
                                        </p:cTn>
                                        <p:tgtEl>
                                          <p:spTgt spid="485442"/>
                                        </p:tgtEl>
                                        <p:attrNameLst>
                                          <p:attrName>style.visibility</p:attrName>
                                        </p:attrNameLst>
                                      </p:cBhvr>
                                      <p:to>
                                        <p:strVal val="visible"/>
                                      </p:to>
                                    </p:set>
                                    <p:animEffect transition="in" filter="wedge">
                                      <p:cBhvr>
                                        <p:cTn id="124" dur="500"/>
                                        <p:tgtEl>
                                          <p:spTgt spid="4854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5411" grpId="0" animBg="1"/>
      <p:bldP spid="485412" grpId="0" animBg="1"/>
      <p:bldP spid="485413" grpId="0" animBg="1"/>
      <p:bldP spid="485414" grpId="0" animBg="1"/>
      <p:bldP spid="485415" grpId="0" animBg="1"/>
      <p:bldP spid="485416" grpId="0" animBg="1"/>
      <p:bldP spid="485417" grpId="0" animBg="1"/>
      <p:bldP spid="485418" grpId="0" animBg="1"/>
      <p:bldP spid="485429" grpId="0" animBg="1"/>
      <p:bldP spid="485432" grpId="0" animBg="1"/>
      <p:bldP spid="485433" grpId="0" animBg="1"/>
      <p:bldP spid="485434" grpId="0" animBg="1" autoUpdateAnimBg="0"/>
      <p:bldP spid="485435" grpId="0" animBg="1"/>
      <p:bldP spid="485436" grpId="0" animBg="1"/>
      <p:bldP spid="485437" grpId="0" animBg="1"/>
      <p:bldP spid="485438" grpId="0" animBg="1"/>
      <p:bldP spid="485439" grpId="0" animBg="1"/>
      <p:bldP spid="485440" grpId="0" animBg="1"/>
      <p:bldP spid="485441" grpId="0" animBg="1" autoUpdateAnimBg="0"/>
      <p:bldP spid="485442" grpId="0" animBg="1"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62" name="Rectangle 2"/>
          <p:cNvSpPr>
            <a:spLocks noGrp="1" noChangeArrowheads="1"/>
          </p:cNvSpPr>
          <p:nvPr>
            <p:ph type="title"/>
          </p:nvPr>
        </p:nvSpPr>
        <p:spPr>
          <a:xfrm>
            <a:off x="323850" y="333375"/>
            <a:ext cx="8136582" cy="1143000"/>
          </a:xfrm>
        </p:spPr>
        <p:txBody>
          <a:bodyPr/>
          <a:lstStyle/>
          <a:p>
            <a:pPr algn="ctr"/>
            <a:r>
              <a:rPr lang="zh-CN" altLang="en-US" sz="3600" i="0" dirty="0">
                <a:latin typeface="黑体" pitchFamily="2" charset="-122"/>
                <a:ea typeface="黑体" pitchFamily="2" charset="-122"/>
              </a:rPr>
              <a:t>图像的仿射变换</a:t>
            </a:r>
          </a:p>
        </p:txBody>
      </p:sp>
      <p:sp>
        <p:nvSpPr>
          <p:cNvPr id="501763" name="Rectangle 3"/>
          <p:cNvSpPr>
            <a:spLocks noGrp="1" noChangeArrowheads="1"/>
          </p:cNvSpPr>
          <p:nvPr>
            <p:ph type="body" idx="1"/>
          </p:nvPr>
        </p:nvSpPr>
        <p:spPr>
          <a:xfrm>
            <a:off x="685800" y="1628800"/>
            <a:ext cx="8062913" cy="3968750"/>
          </a:xfrm>
        </p:spPr>
        <p:txBody>
          <a:bodyPr/>
          <a:lstStyle/>
          <a:p>
            <a:pPr>
              <a:lnSpc>
                <a:spcPct val="150000"/>
              </a:lnSpc>
            </a:pPr>
            <a:r>
              <a:rPr lang="zh-CN" altLang="en-US" sz="2800" dirty="0">
                <a:ea typeface="华文细黑" pitchFamily="2" charset="-122"/>
              </a:rPr>
              <a:t>图像仿射变换提出的意义是采用</a:t>
            </a:r>
            <a:r>
              <a:rPr lang="zh-CN" altLang="en-US" sz="2800" b="1" i="1" dirty="0">
                <a:solidFill>
                  <a:schemeClr val="accent2"/>
                </a:solidFill>
                <a:ea typeface="华文细黑" pitchFamily="2" charset="-122"/>
              </a:rPr>
              <a:t>通用的数学影射变换公式</a:t>
            </a:r>
            <a:r>
              <a:rPr lang="zh-CN" altLang="en-US" sz="2800" dirty="0">
                <a:ea typeface="华文细黑" pitchFamily="2" charset="-122"/>
              </a:rPr>
              <a:t>，来表示前面给出的几何变换。</a:t>
            </a:r>
          </a:p>
          <a:p>
            <a:pPr>
              <a:lnSpc>
                <a:spcPct val="150000"/>
              </a:lnSpc>
            </a:pPr>
            <a:r>
              <a:rPr lang="zh-CN" altLang="en-US" sz="2800" dirty="0">
                <a:ea typeface="华文细黑" pitchFamily="2" charset="-122"/>
              </a:rPr>
              <a:t>回顾前面讲过的几何变换，除了图像的平移，其他的变换均为线性变换，比较容易处理。</a:t>
            </a:r>
          </a:p>
          <a:p>
            <a:pPr>
              <a:lnSpc>
                <a:spcPct val="150000"/>
              </a:lnSpc>
            </a:pPr>
            <a:r>
              <a:rPr lang="zh-CN" altLang="en-US" sz="2800" dirty="0">
                <a:ea typeface="华文细黑" pitchFamily="2" charset="-122"/>
              </a:rPr>
              <a:t>为了适应平移</a:t>
            </a:r>
            <a:r>
              <a:rPr lang="en-US" altLang="zh-CN" sz="2800" dirty="0">
                <a:ea typeface="华文细黑" pitchFamily="2" charset="-122"/>
              </a:rPr>
              <a:t>,</a:t>
            </a:r>
            <a:r>
              <a:rPr lang="zh-CN" altLang="en-US" sz="2800" dirty="0">
                <a:ea typeface="华文细黑" pitchFamily="2" charset="-122"/>
              </a:rPr>
              <a:t>提出了齐次坐标的概念。</a:t>
            </a:r>
          </a:p>
        </p:txBody>
      </p:sp>
      <p:grpSp>
        <p:nvGrpSpPr>
          <p:cNvPr id="501767" name="Group 7"/>
          <p:cNvGrpSpPr>
            <a:grpSpLocks/>
          </p:cNvGrpSpPr>
          <p:nvPr/>
        </p:nvGrpSpPr>
        <p:grpSpPr bwMode="auto">
          <a:xfrm>
            <a:off x="5220072" y="5085184"/>
            <a:ext cx="3267075" cy="955675"/>
            <a:chOff x="3379" y="3566"/>
            <a:chExt cx="2058" cy="602"/>
          </a:xfrm>
        </p:grpSpPr>
        <p:graphicFrame>
          <p:nvGraphicFramePr>
            <p:cNvPr id="501765" name="Object 5"/>
            <p:cNvGraphicFramePr>
              <a:graphicFrameLocks noChangeAspect="1"/>
            </p:cNvGraphicFramePr>
            <p:nvPr/>
          </p:nvGraphicFramePr>
          <p:xfrm>
            <a:off x="4377" y="3566"/>
            <a:ext cx="1060" cy="602"/>
          </p:xfrm>
          <a:graphic>
            <a:graphicData uri="http://schemas.openxmlformats.org/presentationml/2006/ole">
              <mc:AlternateContent xmlns:mc="http://schemas.openxmlformats.org/markup-compatibility/2006">
                <mc:Choice xmlns:v="urn:schemas-microsoft-com:vml" Requires="v">
                  <p:oleObj spid="_x0000_s26669" name="Equation" r:id="rId3" imgW="761760" imgH="457200" progId="Equation.3">
                    <p:embed/>
                  </p:oleObj>
                </mc:Choice>
                <mc:Fallback>
                  <p:oleObj name="Equation" r:id="rId3" imgW="76176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7" y="3566"/>
                          <a:ext cx="1060" cy="6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01766" name="Text Box 6"/>
            <p:cNvSpPr txBox="1">
              <a:spLocks noChangeArrowheads="1"/>
            </p:cNvSpPr>
            <p:nvPr/>
          </p:nvSpPr>
          <p:spPr bwMode="auto">
            <a:xfrm>
              <a:off x="3379" y="3702"/>
              <a:ext cx="129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zh-CN" altLang="en-US" sz="2400" dirty="0">
                  <a:solidFill>
                    <a:srgbClr val="FF99FF"/>
                  </a:solidFill>
                  <a:latin typeface="Tahoma" pitchFamily="34" charset="0"/>
                  <a:ea typeface="华文细黑" pitchFamily="2" charset="-122"/>
                </a:rPr>
                <a:t>平移公式：</a:t>
              </a:r>
            </a:p>
          </p:txBody>
        </p:sp>
      </p:grpSp>
    </p:spTree>
    <p:extLst>
      <p:ext uri="{BB962C8B-B14F-4D97-AF65-F5344CB8AC3E}">
        <p14:creationId xmlns:p14="http://schemas.microsoft.com/office/powerpoint/2010/main" val="68424054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01763">
                                            <p:txEl>
                                              <p:pRg st="0" end="0"/>
                                            </p:txEl>
                                          </p:spTgt>
                                        </p:tgtEl>
                                        <p:attrNameLst>
                                          <p:attrName>style.visibility</p:attrName>
                                        </p:attrNameLst>
                                      </p:cBhvr>
                                      <p:to>
                                        <p:strVal val="visible"/>
                                      </p:to>
                                    </p:set>
                                    <p:animEffect transition="in" filter="blinds(horizontal)">
                                      <p:cBhvr>
                                        <p:cTn id="7" dur="500"/>
                                        <p:tgtEl>
                                          <p:spTgt spid="50176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01763">
                                            <p:txEl>
                                              <p:pRg st="1" end="1"/>
                                            </p:txEl>
                                          </p:spTgt>
                                        </p:tgtEl>
                                        <p:attrNameLst>
                                          <p:attrName>style.visibility</p:attrName>
                                        </p:attrNameLst>
                                      </p:cBhvr>
                                      <p:to>
                                        <p:strVal val="visible"/>
                                      </p:to>
                                    </p:set>
                                    <p:animEffect transition="in" filter="blinds(horizontal)">
                                      <p:cBhvr>
                                        <p:cTn id="12" dur="500"/>
                                        <p:tgtEl>
                                          <p:spTgt spid="50176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501767"/>
                                        </p:tgtEl>
                                        <p:attrNameLst>
                                          <p:attrName>style.visibility</p:attrName>
                                        </p:attrNameLst>
                                      </p:cBhvr>
                                      <p:to>
                                        <p:strVal val="visible"/>
                                      </p:to>
                                    </p:set>
                                    <p:animEffect transition="in" filter="blinds(horizontal)">
                                      <p:cBhvr>
                                        <p:cTn id="17" dur="500"/>
                                        <p:tgtEl>
                                          <p:spTgt spid="50176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01763">
                                            <p:txEl>
                                              <p:pRg st="2" end="2"/>
                                            </p:txEl>
                                          </p:spTgt>
                                        </p:tgtEl>
                                        <p:attrNameLst>
                                          <p:attrName>style.visibility</p:attrName>
                                        </p:attrNameLst>
                                      </p:cBhvr>
                                      <p:to>
                                        <p:strVal val="visible"/>
                                      </p:to>
                                    </p:set>
                                    <p:animEffect transition="in" filter="blinds(horizontal)">
                                      <p:cBhvr>
                                        <p:cTn id="22" dur="500"/>
                                        <p:tgtEl>
                                          <p:spTgt spid="50176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63" grpId="0" build="p"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6466" name="Rectangle 2"/>
          <p:cNvSpPr>
            <a:spLocks noGrp="1" noChangeArrowheads="1"/>
          </p:cNvSpPr>
          <p:nvPr>
            <p:ph type="title"/>
          </p:nvPr>
        </p:nvSpPr>
        <p:spPr>
          <a:xfrm>
            <a:off x="616024" y="332656"/>
            <a:ext cx="7772400" cy="1143000"/>
          </a:xfrm>
        </p:spPr>
        <p:txBody>
          <a:bodyPr/>
          <a:lstStyle/>
          <a:p>
            <a:pPr algn="ctr"/>
            <a:r>
              <a:rPr lang="zh-CN" altLang="en-US" sz="3600" i="0" dirty="0">
                <a:latin typeface="黑体" pitchFamily="2" charset="-122"/>
                <a:ea typeface="黑体" pitchFamily="2" charset="-122"/>
              </a:rPr>
              <a:t>图像的仿射变换</a:t>
            </a:r>
            <a:br>
              <a:rPr lang="zh-CN" altLang="en-US" sz="3600" i="0" dirty="0">
                <a:latin typeface="黑体" pitchFamily="2" charset="-122"/>
                <a:ea typeface="黑体" pitchFamily="2" charset="-122"/>
              </a:rPr>
            </a:br>
            <a:r>
              <a:rPr lang="zh-CN" altLang="en-US" sz="3600" i="0" dirty="0">
                <a:latin typeface="黑体" pitchFamily="2" charset="-122"/>
                <a:ea typeface="黑体" pitchFamily="2" charset="-122"/>
              </a:rPr>
              <a:t>                </a:t>
            </a:r>
            <a:r>
              <a:rPr lang="en-US" altLang="zh-CN" sz="3200" i="0" dirty="0">
                <a:latin typeface="Times New Roman"/>
                <a:ea typeface="黑体" pitchFamily="2" charset="-122"/>
              </a:rPr>
              <a:t>——</a:t>
            </a:r>
            <a:r>
              <a:rPr lang="en-US" altLang="zh-CN" sz="3200" i="0" dirty="0">
                <a:latin typeface="黑体" pitchFamily="2" charset="-122"/>
                <a:ea typeface="黑体" pitchFamily="2" charset="-122"/>
              </a:rPr>
              <a:t> </a:t>
            </a:r>
            <a:r>
              <a:rPr lang="zh-CN" altLang="en-US" sz="3200" i="0" dirty="0">
                <a:latin typeface="黑体" pitchFamily="2" charset="-122"/>
                <a:ea typeface="黑体" pitchFamily="2" charset="-122"/>
              </a:rPr>
              <a:t>齐次坐标</a:t>
            </a:r>
          </a:p>
        </p:txBody>
      </p:sp>
      <p:sp>
        <p:nvSpPr>
          <p:cNvPr id="446467" name="Rectangle 3"/>
          <p:cNvSpPr>
            <a:spLocks noGrp="1" noChangeArrowheads="1"/>
          </p:cNvSpPr>
          <p:nvPr>
            <p:ph type="body" idx="1"/>
          </p:nvPr>
        </p:nvSpPr>
        <p:spPr>
          <a:xfrm>
            <a:off x="685800" y="1981200"/>
            <a:ext cx="7772400" cy="2971800"/>
          </a:xfrm>
        </p:spPr>
        <p:txBody>
          <a:bodyPr/>
          <a:lstStyle/>
          <a:p>
            <a:pPr>
              <a:lnSpc>
                <a:spcPct val="150000"/>
              </a:lnSpc>
            </a:pPr>
            <a:r>
              <a:rPr lang="zh-CN" altLang="en-US" sz="2800" dirty="0">
                <a:latin typeface="华文细黑" pitchFamily="2" charset="-122"/>
                <a:ea typeface="华文细黑" pitchFamily="2" charset="-122"/>
              </a:rPr>
              <a:t>原坐标为 </a:t>
            </a:r>
            <a:r>
              <a:rPr lang="en-US" altLang="zh-CN" sz="2800" dirty="0">
                <a:latin typeface="华文细黑" pitchFamily="2" charset="-122"/>
                <a:ea typeface="华文细黑" pitchFamily="2" charset="-122"/>
              </a:rPr>
              <a:t>(</a:t>
            </a:r>
            <a:r>
              <a:rPr lang="en-US" altLang="zh-CN" sz="2800" dirty="0" err="1">
                <a:latin typeface="华文细黑" pitchFamily="2" charset="-122"/>
                <a:ea typeface="华文细黑" pitchFamily="2" charset="-122"/>
              </a:rPr>
              <a:t>x,y</a:t>
            </a:r>
            <a:r>
              <a:rPr lang="en-US" altLang="zh-CN" sz="2800" dirty="0">
                <a:latin typeface="华文细黑" pitchFamily="2" charset="-122"/>
                <a:ea typeface="华文细黑" pitchFamily="2" charset="-122"/>
              </a:rPr>
              <a:t>)</a:t>
            </a:r>
            <a:r>
              <a:rPr lang="zh-CN" altLang="en-US" sz="2800" dirty="0">
                <a:latin typeface="华文细黑" pitchFamily="2" charset="-122"/>
                <a:ea typeface="华文细黑" pitchFamily="2" charset="-122"/>
              </a:rPr>
              <a:t>，定义齐次坐标为：</a:t>
            </a:r>
          </a:p>
          <a:p>
            <a:pPr>
              <a:lnSpc>
                <a:spcPct val="150000"/>
              </a:lnSpc>
              <a:buFont typeface="Wingdings" pitchFamily="2" charset="2"/>
              <a:buNone/>
            </a:pPr>
            <a:r>
              <a:rPr lang="zh-CN" altLang="en-US" sz="2800" dirty="0">
                <a:latin typeface="华文细黑" pitchFamily="2" charset="-122"/>
                <a:ea typeface="华文细黑" pitchFamily="2" charset="-122"/>
              </a:rPr>
              <a:t>                      （</a:t>
            </a:r>
            <a:r>
              <a:rPr lang="en-US" altLang="zh-CN" sz="2800" dirty="0" err="1">
                <a:latin typeface="华文细黑" pitchFamily="2" charset="-122"/>
                <a:ea typeface="华文细黑" pitchFamily="2" charset="-122"/>
              </a:rPr>
              <a:t>wx,wy,w</a:t>
            </a:r>
            <a:r>
              <a:rPr lang="zh-CN" altLang="en-US" sz="2800" dirty="0">
                <a:latin typeface="华文细黑" pitchFamily="2" charset="-122"/>
                <a:ea typeface="华文细黑" pitchFamily="2" charset="-122"/>
              </a:rPr>
              <a:t>） </a:t>
            </a:r>
          </a:p>
          <a:p>
            <a:pPr>
              <a:lnSpc>
                <a:spcPct val="150000"/>
              </a:lnSpc>
            </a:pPr>
            <a:r>
              <a:rPr lang="zh-CN" altLang="en-US" sz="2800" dirty="0">
                <a:latin typeface="华文细黑" pitchFamily="2" charset="-122"/>
                <a:ea typeface="华文细黑" pitchFamily="2" charset="-122"/>
              </a:rPr>
              <a:t>实质是通过增加一个坐标量来解决问题。</a:t>
            </a:r>
          </a:p>
        </p:txBody>
      </p:sp>
      <p:graphicFrame>
        <p:nvGraphicFramePr>
          <p:cNvPr id="446469" name="Object 5"/>
          <p:cNvGraphicFramePr>
            <a:graphicFrameLocks noChangeAspect="1"/>
          </p:cNvGraphicFramePr>
          <p:nvPr/>
        </p:nvGraphicFramePr>
        <p:xfrm>
          <a:off x="1187450" y="4652963"/>
          <a:ext cx="1800225" cy="1022350"/>
        </p:xfrm>
        <a:graphic>
          <a:graphicData uri="http://schemas.openxmlformats.org/presentationml/2006/ole">
            <mc:AlternateContent xmlns:mc="http://schemas.openxmlformats.org/markup-compatibility/2006">
              <mc:Choice xmlns:v="urn:schemas-microsoft-com:vml" Requires="v">
                <p:oleObj spid="_x0000_s27736" name="公式" r:id="rId3" imgW="761760" imgH="457200" progId="Equation.3">
                  <p:embed/>
                </p:oleObj>
              </mc:Choice>
              <mc:Fallback>
                <p:oleObj name="公式" r:id="rId3" imgW="761760" imgH="457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4652963"/>
                        <a:ext cx="1800225" cy="1022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6471" name="AutoShape 7"/>
          <p:cNvSpPr>
            <a:spLocks noChangeArrowheads="1"/>
          </p:cNvSpPr>
          <p:nvPr/>
        </p:nvSpPr>
        <p:spPr bwMode="auto">
          <a:xfrm>
            <a:off x="3492500" y="5013325"/>
            <a:ext cx="287338" cy="503238"/>
          </a:xfrm>
          <a:prstGeom prst="rightArrow">
            <a:avLst>
              <a:gd name="adj1" fmla="val 50000"/>
              <a:gd name="adj2" fmla="val 25000"/>
            </a:avLst>
          </a:prstGeom>
          <a:solidFill>
            <a:srgbClr val="99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446474" name="Object 10"/>
          <p:cNvGraphicFramePr>
            <a:graphicFrameLocks noChangeAspect="1"/>
          </p:cNvGraphicFramePr>
          <p:nvPr/>
        </p:nvGraphicFramePr>
        <p:xfrm>
          <a:off x="4211638" y="4508500"/>
          <a:ext cx="3449637" cy="1590675"/>
        </p:xfrm>
        <a:graphic>
          <a:graphicData uri="http://schemas.openxmlformats.org/presentationml/2006/ole">
            <mc:AlternateContent xmlns:mc="http://schemas.openxmlformats.org/markup-compatibility/2006">
              <mc:Choice xmlns:v="urn:schemas-microsoft-com:vml" Requires="v">
                <p:oleObj spid="_x0000_s27737" name="公式" r:id="rId5" imgW="1460160" imgH="711000" progId="Equation.3">
                  <p:embed/>
                </p:oleObj>
              </mc:Choice>
              <mc:Fallback>
                <p:oleObj name="公式" r:id="rId5" imgW="1460160" imgH="7110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1638" y="4508500"/>
                        <a:ext cx="3449637" cy="1590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6475" name="Text Box 11"/>
          <p:cNvSpPr txBox="1">
            <a:spLocks noChangeArrowheads="1"/>
          </p:cNvSpPr>
          <p:nvPr/>
        </p:nvSpPr>
        <p:spPr bwMode="auto">
          <a:xfrm>
            <a:off x="395288" y="4941888"/>
            <a:ext cx="10810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b="1">
                <a:ea typeface="华文细黑" pitchFamily="2" charset="-122"/>
              </a:rPr>
              <a:t>平移：</a:t>
            </a:r>
          </a:p>
        </p:txBody>
      </p:sp>
    </p:spTree>
    <p:extLst>
      <p:ext uri="{BB962C8B-B14F-4D97-AF65-F5344CB8AC3E}">
        <p14:creationId xmlns:p14="http://schemas.microsoft.com/office/powerpoint/2010/main" val="230475412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46467">
                                            <p:txEl>
                                              <p:pRg st="0" end="0"/>
                                            </p:txEl>
                                          </p:spTgt>
                                        </p:tgtEl>
                                        <p:attrNameLst>
                                          <p:attrName>style.visibility</p:attrName>
                                        </p:attrNameLst>
                                      </p:cBhvr>
                                      <p:to>
                                        <p:strVal val="visible"/>
                                      </p:to>
                                    </p:set>
                                    <p:animEffect transition="in" filter="blinds(horizontal)">
                                      <p:cBhvr>
                                        <p:cTn id="7" dur="500"/>
                                        <p:tgtEl>
                                          <p:spTgt spid="44646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46467">
                                            <p:txEl>
                                              <p:pRg st="1" end="1"/>
                                            </p:txEl>
                                          </p:spTgt>
                                        </p:tgtEl>
                                        <p:attrNameLst>
                                          <p:attrName>style.visibility</p:attrName>
                                        </p:attrNameLst>
                                      </p:cBhvr>
                                      <p:to>
                                        <p:strVal val="visible"/>
                                      </p:to>
                                    </p:set>
                                    <p:animEffect transition="in" filter="blinds(horizontal)">
                                      <p:cBhvr>
                                        <p:cTn id="12" dur="500"/>
                                        <p:tgtEl>
                                          <p:spTgt spid="44646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46467">
                                            <p:txEl>
                                              <p:pRg st="2" end="2"/>
                                            </p:txEl>
                                          </p:spTgt>
                                        </p:tgtEl>
                                        <p:attrNameLst>
                                          <p:attrName>style.visibility</p:attrName>
                                        </p:attrNameLst>
                                      </p:cBhvr>
                                      <p:to>
                                        <p:strVal val="visible"/>
                                      </p:to>
                                    </p:set>
                                    <p:animEffect transition="in" filter="blinds(horizontal)">
                                      <p:cBhvr>
                                        <p:cTn id="17" dur="500"/>
                                        <p:tgtEl>
                                          <p:spTgt spid="44646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46475"/>
                                        </p:tgtEl>
                                        <p:attrNameLst>
                                          <p:attrName>style.visibility</p:attrName>
                                        </p:attrNameLst>
                                      </p:cBhvr>
                                      <p:to>
                                        <p:strVal val="visible"/>
                                      </p:to>
                                    </p:set>
                                    <p:animEffect transition="in" filter="blinds(horizontal)">
                                      <p:cBhvr>
                                        <p:cTn id="22" dur="500"/>
                                        <p:tgtEl>
                                          <p:spTgt spid="44647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46469"/>
                                        </p:tgtEl>
                                        <p:attrNameLst>
                                          <p:attrName>style.visibility</p:attrName>
                                        </p:attrNameLst>
                                      </p:cBhvr>
                                      <p:to>
                                        <p:strVal val="visible"/>
                                      </p:to>
                                    </p:set>
                                    <p:animEffect transition="in" filter="blinds(horizontal)">
                                      <p:cBhvr>
                                        <p:cTn id="27" dur="500"/>
                                        <p:tgtEl>
                                          <p:spTgt spid="44646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46471"/>
                                        </p:tgtEl>
                                        <p:attrNameLst>
                                          <p:attrName>style.visibility</p:attrName>
                                        </p:attrNameLst>
                                      </p:cBhvr>
                                      <p:to>
                                        <p:strVal val="visible"/>
                                      </p:to>
                                    </p:set>
                                    <p:animEffect transition="in" filter="blinds(horizontal)">
                                      <p:cBhvr>
                                        <p:cTn id="32" dur="500"/>
                                        <p:tgtEl>
                                          <p:spTgt spid="44647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446474"/>
                                        </p:tgtEl>
                                        <p:attrNameLst>
                                          <p:attrName>style.visibility</p:attrName>
                                        </p:attrNameLst>
                                      </p:cBhvr>
                                      <p:to>
                                        <p:strVal val="visible"/>
                                      </p:to>
                                    </p:set>
                                    <p:animEffect transition="in" filter="blinds(horizontal)">
                                      <p:cBhvr>
                                        <p:cTn id="37" dur="500"/>
                                        <p:tgtEl>
                                          <p:spTgt spid="4464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6467" grpId="0" build="p" autoUpdateAnimBg="0"/>
      <p:bldP spid="446471" grpId="0" animBg="1"/>
      <p:bldP spid="446475" grpId="0"/>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7490" name="Rectangle 2"/>
          <p:cNvSpPr>
            <a:spLocks noGrp="1" noChangeArrowheads="1"/>
          </p:cNvSpPr>
          <p:nvPr>
            <p:ph type="title"/>
          </p:nvPr>
        </p:nvSpPr>
        <p:spPr>
          <a:xfrm>
            <a:off x="616024" y="332656"/>
            <a:ext cx="7772400" cy="1143000"/>
          </a:xfrm>
        </p:spPr>
        <p:txBody>
          <a:bodyPr/>
          <a:lstStyle/>
          <a:p>
            <a:pPr algn="ctr"/>
            <a:r>
              <a:rPr lang="zh-CN" altLang="en-US" sz="3600" i="0" dirty="0">
                <a:latin typeface="黑体" pitchFamily="2" charset="-122"/>
                <a:ea typeface="黑体" pitchFamily="2" charset="-122"/>
              </a:rPr>
              <a:t>图像的仿射变换</a:t>
            </a:r>
            <a:br>
              <a:rPr lang="zh-CN" altLang="en-US" sz="3600" i="0" dirty="0">
                <a:latin typeface="黑体" pitchFamily="2" charset="-122"/>
                <a:ea typeface="黑体" pitchFamily="2" charset="-122"/>
              </a:rPr>
            </a:br>
            <a:r>
              <a:rPr lang="zh-CN" altLang="en-US" sz="3600" i="0" dirty="0">
                <a:latin typeface="黑体" pitchFamily="2" charset="-122"/>
                <a:ea typeface="黑体" pitchFamily="2" charset="-122"/>
              </a:rPr>
              <a:t>                </a:t>
            </a:r>
            <a:r>
              <a:rPr lang="en-US" altLang="zh-CN" sz="3200" i="0" dirty="0">
                <a:latin typeface="Times New Roman"/>
                <a:ea typeface="黑体" pitchFamily="2" charset="-122"/>
              </a:rPr>
              <a:t>——</a:t>
            </a:r>
            <a:r>
              <a:rPr lang="en-US" altLang="zh-CN" sz="3200" i="0" dirty="0">
                <a:latin typeface="黑体" pitchFamily="2" charset="-122"/>
                <a:ea typeface="黑体" pitchFamily="2" charset="-122"/>
              </a:rPr>
              <a:t> </a:t>
            </a:r>
            <a:r>
              <a:rPr lang="zh-CN" altLang="en-US" sz="3200" i="0" dirty="0">
                <a:latin typeface="黑体" pitchFamily="2" charset="-122"/>
                <a:ea typeface="黑体" pitchFamily="2" charset="-122"/>
              </a:rPr>
              <a:t>通式</a:t>
            </a:r>
          </a:p>
        </p:txBody>
      </p:sp>
      <p:sp>
        <p:nvSpPr>
          <p:cNvPr id="447491" name="Rectangle 3"/>
          <p:cNvSpPr>
            <a:spLocks noGrp="1" noChangeArrowheads="1"/>
          </p:cNvSpPr>
          <p:nvPr>
            <p:ph type="body" idx="1"/>
          </p:nvPr>
        </p:nvSpPr>
        <p:spPr>
          <a:xfrm>
            <a:off x="457200" y="1981200"/>
            <a:ext cx="8458200" cy="838200"/>
          </a:xfrm>
        </p:spPr>
        <p:txBody>
          <a:bodyPr/>
          <a:lstStyle/>
          <a:p>
            <a:r>
              <a:rPr lang="zh-CN" altLang="en-US" sz="2800">
                <a:latin typeface="华文细黑" pitchFamily="2" charset="-122"/>
                <a:ea typeface="华文细黑" pitchFamily="2" charset="-122"/>
              </a:rPr>
              <a:t>有了</a:t>
            </a:r>
            <a:r>
              <a:rPr lang="zh-CN" altLang="en-US" sz="2800" b="1">
                <a:latin typeface="华文细黑" pitchFamily="2" charset="-122"/>
                <a:ea typeface="华文细黑" pitchFamily="2" charset="-122"/>
              </a:rPr>
              <a:t>齐次坐标</a:t>
            </a:r>
            <a:r>
              <a:rPr lang="zh-CN" altLang="en-US" sz="2800" b="1" i="1">
                <a:solidFill>
                  <a:srgbClr val="FFCCFF"/>
                </a:solidFill>
                <a:latin typeface="华文细黑" pitchFamily="2" charset="-122"/>
                <a:ea typeface="华文细黑" pitchFamily="2" charset="-122"/>
              </a:rPr>
              <a:t> </a:t>
            </a:r>
            <a:r>
              <a:rPr lang="zh-CN" altLang="en-US" sz="2800">
                <a:latin typeface="华文细黑" pitchFamily="2" charset="-122"/>
                <a:ea typeface="华文细黑" pitchFamily="2" charset="-122"/>
              </a:rPr>
              <a:t>，就可以定义</a:t>
            </a:r>
            <a:r>
              <a:rPr lang="zh-CN" altLang="en-US" sz="2800" b="1" i="1">
                <a:solidFill>
                  <a:schemeClr val="accent2"/>
                </a:solidFill>
                <a:latin typeface="华文细黑" pitchFamily="2" charset="-122"/>
                <a:ea typeface="华文细黑" pitchFamily="2" charset="-122"/>
              </a:rPr>
              <a:t>仿射变换</a:t>
            </a:r>
            <a:r>
              <a:rPr lang="zh-CN" altLang="en-US" sz="2800" b="1" i="1">
                <a:solidFill>
                  <a:srgbClr val="FFCCFF"/>
                </a:solidFill>
                <a:latin typeface="华文细黑" pitchFamily="2" charset="-122"/>
                <a:ea typeface="华文细黑" pitchFamily="2" charset="-122"/>
              </a:rPr>
              <a:t> </a:t>
            </a:r>
            <a:r>
              <a:rPr lang="zh-CN" altLang="en-US" sz="2800">
                <a:latin typeface="华文细黑" pitchFamily="2" charset="-122"/>
                <a:ea typeface="华文细黑" pitchFamily="2" charset="-122"/>
              </a:rPr>
              <a:t>如下：</a:t>
            </a:r>
          </a:p>
        </p:txBody>
      </p:sp>
      <p:graphicFrame>
        <p:nvGraphicFramePr>
          <p:cNvPr id="447492" name="Object 4"/>
          <p:cNvGraphicFramePr>
            <a:graphicFrameLocks noChangeAspect="1"/>
          </p:cNvGraphicFramePr>
          <p:nvPr>
            <p:extLst>
              <p:ext uri="{D42A27DB-BD31-4B8C-83A1-F6EECF244321}">
                <p14:modId xmlns:p14="http://schemas.microsoft.com/office/powerpoint/2010/main" val="2484702757"/>
              </p:ext>
            </p:extLst>
          </p:nvPr>
        </p:nvGraphicFramePr>
        <p:xfrm>
          <a:off x="2970485" y="2636912"/>
          <a:ext cx="2736850" cy="1023938"/>
        </p:xfrm>
        <a:graphic>
          <a:graphicData uri="http://schemas.openxmlformats.org/presentationml/2006/ole">
            <mc:AlternateContent xmlns:mc="http://schemas.openxmlformats.org/markup-compatibility/2006">
              <mc:Choice xmlns:v="urn:schemas-microsoft-com:vml" Requires="v">
                <p:oleObj spid="_x0000_s28760" name="Equation" r:id="rId3" imgW="1155600" imgH="457200" progId="Equation.DSMT4">
                  <p:embed/>
                </p:oleObj>
              </mc:Choice>
              <mc:Fallback>
                <p:oleObj name="Equation" r:id="rId3" imgW="1155600" imgH="457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0485" y="2636912"/>
                        <a:ext cx="2736850" cy="1023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7493" name="Text Box 5"/>
          <p:cNvSpPr txBox="1">
            <a:spLocks noChangeArrowheads="1"/>
          </p:cNvSpPr>
          <p:nvPr/>
        </p:nvSpPr>
        <p:spPr bwMode="auto">
          <a:xfrm>
            <a:off x="954360" y="5805562"/>
            <a:ext cx="6858000" cy="557213"/>
          </a:xfrm>
          <a:prstGeom prst="rect">
            <a:avLst/>
          </a:prstGeom>
          <a:solidFill>
            <a:srgbClr val="000066"/>
          </a:solidFill>
          <a:ln w="38100" cmpd="dbl">
            <a:solidFill>
              <a:srgbClr val="99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FontTx/>
              <a:buChar char="•"/>
            </a:pPr>
            <a:r>
              <a:rPr lang="en-US" altLang="zh-CN" sz="2800">
                <a:latin typeface="华文细黑" pitchFamily="2" charset="-122"/>
                <a:ea typeface="华文细黑" pitchFamily="2" charset="-122"/>
              </a:rPr>
              <a:t> </a:t>
            </a:r>
            <a:r>
              <a:rPr lang="zh-CN" altLang="en-US" sz="2800">
                <a:latin typeface="华文细黑" pitchFamily="2" charset="-122"/>
                <a:ea typeface="华文细黑" pitchFamily="2" charset="-122"/>
              </a:rPr>
              <a:t>仿射变换公式中，取齐次坐标的</a:t>
            </a:r>
            <a:r>
              <a:rPr lang="en-US" altLang="zh-CN" sz="2800">
                <a:latin typeface="华文细黑" pitchFamily="2" charset="-122"/>
                <a:ea typeface="华文细黑" pitchFamily="2" charset="-122"/>
              </a:rPr>
              <a:t>w=1</a:t>
            </a:r>
            <a:r>
              <a:rPr lang="zh-CN" altLang="en-US" sz="2800">
                <a:latin typeface="华文细黑" pitchFamily="2" charset="-122"/>
                <a:ea typeface="华文细黑" pitchFamily="2" charset="-122"/>
              </a:rPr>
              <a:t>。</a:t>
            </a:r>
          </a:p>
        </p:txBody>
      </p:sp>
      <p:graphicFrame>
        <p:nvGraphicFramePr>
          <p:cNvPr id="447494" name="Object 6"/>
          <p:cNvGraphicFramePr>
            <a:graphicFrameLocks noChangeAspect="1"/>
          </p:cNvGraphicFramePr>
          <p:nvPr>
            <p:extLst>
              <p:ext uri="{D42A27DB-BD31-4B8C-83A1-F6EECF244321}">
                <p14:modId xmlns:p14="http://schemas.microsoft.com/office/powerpoint/2010/main" val="3713353290"/>
              </p:ext>
            </p:extLst>
          </p:nvPr>
        </p:nvGraphicFramePr>
        <p:xfrm>
          <a:off x="3978548" y="3932312"/>
          <a:ext cx="3671887" cy="1595438"/>
        </p:xfrm>
        <a:graphic>
          <a:graphicData uri="http://schemas.openxmlformats.org/presentationml/2006/ole">
            <mc:AlternateContent xmlns:mc="http://schemas.openxmlformats.org/markup-compatibility/2006">
              <mc:Choice xmlns:v="urn:schemas-microsoft-com:vml" Requires="v">
                <p:oleObj spid="_x0000_s28761" name="Equation" r:id="rId5" imgW="1549080" imgH="711000" progId="Equation.DSMT4">
                  <p:embed/>
                </p:oleObj>
              </mc:Choice>
              <mc:Fallback>
                <p:oleObj name="Equation" r:id="rId5" imgW="1549080" imgH="7110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78548" y="3932312"/>
                        <a:ext cx="3671887" cy="15954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7495" name="Text Box 7"/>
          <p:cNvSpPr txBox="1">
            <a:spLocks noChangeArrowheads="1"/>
          </p:cNvSpPr>
          <p:nvPr/>
        </p:nvSpPr>
        <p:spPr bwMode="auto">
          <a:xfrm>
            <a:off x="882923" y="4364112"/>
            <a:ext cx="3095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zh-CN" altLang="en-US" sz="2400" b="1">
                <a:latin typeface="Tahoma" pitchFamily="34" charset="0"/>
                <a:ea typeface="华文细黑" pitchFamily="2" charset="-122"/>
              </a:rPr>
              <a:t>用矩阵形式表示为：</a:t>
            </a:r>
          </a:p>
        </p:txBody>
      </p:sp>
    </p:spTree>
    <p:extLst>
      <p:ext uri="{BB962C8B-B14F-4D97-AF65-F5344CB8AC3E}">
        <p14:creationId xmlns:p14="http://schemas.microsoft.com/office/powerpoint/2010/main" val="205437332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47491">
                                            <p:txEl>
                                              <p:pRg st="0" end="0"/>
                                            </p:txEl>
                                          </p:spTgt>
                                        </p:tgtEl>
                                        <p:attrNameLst>
                                          <p:attrName>style.visibility</p:attrName>
                                        </p:attrNameLst>
                                      </p:cBhvr>
                                      <p:to>
                                        <p:strVal val="visible"/>
                                      </p:to>
                                    </p:set>
                                    <p:animEffect transition="in" filter="blinds(horizontal)">
                                      <p:cBhvr>
                                        <p:cTn id="7" dur="500"/>
                                        <p:tgtEl>
                                          <p:spTgt spid="4474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47492"/>
                                        </p:tgtEl>
                                        <p:attrNameLst>
                                          <p:attrName>style.visibility</p:attrName>
                                        </p:attrNameLst>
                                      </p:cBhvr>
                                      <p:to>
                                        <p:strVal val="visible"/>
                                      </p:to>
                                    </p:set>
                                    <p:animEffect transition="in" filter="blinds(horizontal)">
                                      <p:cBhvr>
                                        <p:cTn id="12" dur="500"/>
                                        <p:tgtEl>
                                          <p:spTgt spid="44749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47495"/>
                                        </p:tgtEl>
                                        <p:attrNameLst>
                                          <p:attrName>style.visibility</p:attrName>
                                        </p:attrNameLst>
                                      </p:cBhvr>
                                      <p:to>
                                        <p:strVal val="visible"/>
                                      </p:to>
                                    </p:set>
                                    <p:animEffect transition="in" filter="blinds(horizontal)">
                                      <p:cBhvr>
                                        <p:cTn id="17" dur="500"/>
                                        <p:tgtEl>
                                          <p:spTgt spid="44749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47494"/>
                                        </p:tgtEl>
                                        <p:attrNameLst>
                                          <p:attrName>style.visibility</p:attrName>
                                        </p:attrNameLst>
                                      </p:cBhvr>
                                      <p:to>
                                        <p:strVal val="visible"/>
                                      </p:to>
                                    </p:set>
                                    <p:animEffect transition="in" filter="blinds(horizontal)">
                                      <p:cBhvr>
                                        <p:cTn id="22" dur="500"/>
                                        <p:tgtEl>
                                          <p:spTgt spid="44749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447493"/>
                                        </p:tgtEl>
                                        <p:attrNameLst>
                                          <p:attrName>style.visibility</p:attrName>
                                        </p:attrNameLst>
                                      </p:cBhvr>
                                      <p:to>
                                        <p:strVal val="visible"/>
                                      </p:to>
                                    </p:set>
                                    <p:animEffect transition="in" filter="box(in)">
                                      <p:cBhvr>
                                        <p:cTn id="27" dur="500"/>
                                        <p:tgtEl>
                                          <p:spTgt spid="4474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7491" grpId="0" build="p" autoUpdateAnimBg="0"/>
      <p:bldP spid="447493" grpId="0" animBg="1" autoUpdateAnimBg="0"/>
      <p:bldP spid="447495" grpId="0"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4" name="Rectangle 2"/>
          <p:cNvSpPr>
            <a:spLocks noGrp="1" noChangeArrowheads="1"/>
          </p:cNvSpPr>
          <p:nvPr>
            <p:ph type="title"/>
          </p:nvPr>
        </p:nvSpPr>
        <p:spPr>
          <a:xfrm>
            <a:off x="228600" y="188640"/>
            <a:ext cx="8686800" cy="1371600"/>
          </a:xfrm>
        </p:spPr>
        <p:txBody>
          <a:bodyPr/>
          <a:lstStyle/>
          <a:p>
            <a:pPr algn="ctr"/>
            <a:r>
              <a:rPr lang="zh-CN" altLang="en-US" sz="4000" i="0" dirty="0">
                <a:latin typeface="黑体" pitchFamily="2" charset="-122"/>
                <a:ea typeface="黑体" pitchFamily="2" charset="-122"/>
              </a:rPr>
              <a:t>图像的仿射变换</a:t>
            </a:r>
            <a:br>
              <a:rPr lang="zh-CN" altLang="en-US" sz="4000" i="0" dirty="0">
                <a:latin typeface="黑体" pitchFamily="2" charset="-122"/>
                <a:ea typeface="黑体" pitchFamily="2" charset="-122"/>
              </a:rPr>
            </a:br>
            <a:r>
              <a:rPr lang="zh-CN" altLang="en-US" sz="4000" i="0" dirty="0">
                <a:latin typeface="黑体" pitchFamily="2" charset="-122"/>
                <a:ea typeface="黑体" pitchFamily="2" charset="-122"/>
              </a:rPr>
              <a:t>                </a:t>
            </a:r>
            <a:r>
              <a:rPr lang="en-US" altLang="zh-CN" sz="3600" i="0" dirty="0">
                <a:latin typeface="Times New Roman"/>
                <a:ea typeface="黑体" pitchFamily="2" charset="-122"/>
              </a:rPr>
              <a:t>——</a:t>
            </a:r>
            <a:r>
              <a:rPr lang="zh-CN" altLang="en-US" sz="3200" i="0" dirty="0">
                <a:latin typeface="黑体" pitchFamily="2" charset="-122"/>
                <a:ea typeface="黑体" pitchFamily="2" charset="-122"/>
              </a:rPr>
              <a:t>图像几何变换表示</a:t>
            </a:r>
          </a:p>
        </p:txBody>
      </p:sp>
      <p:sp>
        <p:nvSpPr>
          <p:cNvPr id="448515" name="Text Box 3"/>
          <p:cNvSpPr txBox="1">
            <a:spLocks noChangeArrowheads="1"/>
          </p:cNvSpPr>
          <p:nvPr/>
        </p:nvSpPr>
        <p:spPr bwMode="auto">
          <a:xfrm>
            <a:off x="323850" y="2565400"/>
            <a:ext cx="28908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FontTx/>
              <a:buChar char="•"/>
            </a:pPr>
            <a:r>
              <a:rPr lang="en-US" altLang="zh-CN" sz="2800">
                <a:latin typeface="Tahoma" pitchFamily="34" charset="0"/>
                <a:ea typeface="黑体" pitchFamily="2" charset="-122"/>
              </a:rPr>
              <a:t> </a:t>
            </a:r>
            <a:r>
              <a:rPr lang="zh-CN" altLang="en-US" sz="2800">
                <a:latin typeface="Tahoma" pitchFamily="34" charset="0"/>
                <a:ea typeface="黑体" pitchFamily="2" charset="-122"/>
              </a:rPr>
              <a:t>图像的平移：</a:t>
            </a:r>
          </a:p>
        </p:txBody>
      </p:sp>
      <p:graphicFrame>
        <p:nvGraphicFramePr>
          <p:cNvPr id="448516" name="Object 4"/>
          <p:cNvGraphicFramePr>
            <a:graphicFrameLocks noChangeAspect="1"/>
          </p:cNvGraphicFramePr>
          <p:nvPr/>
        </p:nvGraphicFramePr>
        <p:xfrm>
          <a:off x="4140200" y="2420938"/>
          <a:ext cx="3168650" cy="1411287"/>
        </p:xfrm>
        <a:graphic>
          <a:graphicData uri="http://schemas.openxmlformats.org/presentationml/2006/ole">
            <mc:AlternateContent xmlns:mc="http://schemas.openxmlformats.org/markup-compatibility/2006">
              <mc:Choice xmlns:v="urn:schemas-microsoft-com:vml" Requires="v">
                <p:oleObj spid="_x0000_s29784" name="Equation" r:id="rId3" imgW="1511280" imgH="711000" progId="Equation.DSMT4">
                  <p:embed/>
                </p:oleObj>
              </mc:Choice>
              <mc:Fallback>
                <p:oleObj name="Equation" r:id="rId3" imgW="1511280" imgH="7110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0200" y="2420938"/>
                        <a:ext cx="3168650" cy="1411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48517" name="Text Box 5"/>
          <p:cNvSpPr txBox="1">
            <a:spLocks noChangeArrowheads="1"/>
          </p:cNvSpPr>
          <p:nvPr/>
        </p:nvSpPr>
        <p:spPr bwMode="auto">
          <a:xfrm>
            <a:off x="395288" y="4581525"/>
            <a:ext cx="26781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FontTx/>
              <a:buChar char="•"/>
            </a:pPr>
            <a:r>
              <a:rPr lang="en-US" altLang="zh-CN" sz="2800">
                <a:latin typeface="Tahoma" pitchFamily="34" charset="0"/>
                <a:ea typeface="黑体" pitchFamily="2" charset="-122"/>
              </a:rPr>
              <a:t> </a:t>
            </a:r>
            <a:r>
              <a:rPr lang="zh-CN" altLang="en-US" sz="2800">
                <a:latin typeface="Tahoma" pitchFamily="34" charset="0"/>
                <a:ea typeface="黑体" pitchFamily="2" charset="-122"/>
              </a:rPr>
              <a:t>图像的旋转：</a:t>
            </a:r>
          </a:p>
        </p:txBody>
      </p:sp>
      <p:graphicFrame>
        <p:nvGraphicFramePr>
          <p:cNvPr id="448518" name="Object 6"/>
          <p:cNvGraphicFramePr>
            <a:graphicFrameLocks noChangeAspect="1"/>
          </p:cNvGraphicFramePr>
          <p:nvPr/>
        </p:nvGraphicFramePr>
        <p:xfrm>
          <a:off x="4140200" y="4437063"/>
          <a:ext cx="4105275" cy="1403350"/>
        </p:xfrm>
        <a:graphic>
          <a:graphicData uri="http://schemas.openxmlformats.org/presentationml/2006/ole">
            <mc:AlternateContent xmlns:mc="http://schemas.openxmlformats.org/markup-compatibility/2006">
              <mc:Choice xmlns:v="urn:schemas-microsoft-com:vml" Requires="v">
                <p:oleObj spid="_x0000_s29785" name="Equation" r:id="rId5" imgW="1968480" imgH="711000" progId="Equation.DSMT4">
                  <p:embed/>
                </p:oleObj>
              </mc:Choice>
              <mc:Fallback>
                <p:oleObj name="Equation" r:id="rId5" imgW="1968480" imgH="7110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40200" y="4437063"/>
                        <a:ext cx="4105275" cy="1403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71896078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48515"/>
                                        </p:tgtEl>
                                        <p:attrNameLst>
                                          <p:attrName>style.visibility</p:attrName>
                                        </p:attrNameLst>
                                      </p:cBhvr>
                                      <p:to>
                                        <p:strVal val="visible"/>
                                      </p:to>
                                    </p:set>
                                    <p:animEffect transition="in" filter="box(in)">
                                      <p:cBhvr>
                                        <p:cTn id="7" dur="500"/>
                                        <p:tgtEl>
                                          <p:spTgt spid="4485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48516"/>
                                        </p:tgtEl>
                                        <p:attrNameLst>
                                          <p:attrName>style.visibility</p:attrName>
                                        </p:attrNameLst>
                                      </p:cBhvr>
                                      <p:to>
                                        <p:strVal val="visible"/>
                                      </p:to>
                                    </p:set>
                                    <p:animEffect transition="in" filter="blinds(horizontal)">
                                      <p:cBhvr>
                                        <p:cTn id="12" dur="500"/>
                                        <p:tgtEl>
                                          <p:spTgt spid="44851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448517"/>
                                        </p:tgtEl>
                                        <p:attrNameLst>
                                          <p:attrName>style.visibility</p:attrName>
                                        </p:attrNameLst>
                                      </p:cBhvr>
                                      <p:to>
                                        <p:strVal val="visible"/>
                                      </p:to>
                                    </p:set>
                                    <p:animEffect transition="in" filter="box(in)">
                                      <p:cBhvr>
                                        <p:cTn id="17" dur="500"/>
                                        <p:tgtEl>
                                          <p:spTgt spid="44851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48518"/>
                                        </p:tgtEl>
                                        <p:attrNameLst>
                                          <p:attrName>style.visibility</p:attrName>
                                        </p:attrNameLst>
                                      </p:cBhvr>
                                      <p:to>
                                        <p:strVal val="visible"/>
                                      </p:to>
                                    </p:set>
                                    <p:animEffect transition="in" filter="blinds(horizontal)">
                                      <p:cBhvr>
                                        <p:cTn id="22" dur="500"/>
                                        <p:tgtEl>
                                          <p:spTgt spid="4485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8515" grpId="0" autoUpdateAnimBg="0"/>
      <p:bldP spid="448517" grpId="0" autoUpdateAnimBg="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Rectangle 2"/>
          <p:cNvSpPr>
            <a:spLocks noGrp="1" noChangeArrowheads="1"/>
          </p:cNvSpPr>
          <p:nvPr>
            <p:ph type="title"/>
          </p:nvPr>
        </p:nvSpPr>
        <p:spPr>
          <a:xfrm>
            <a:off x="228600" y="188640"/>
            <a:ext cx="8686800" cy="1371600"/>
          </a:xfrm>
        </p:spPr>
        <p:txBody>
          <a:bodyPr/>
          <a:lstStyle/>
          <a:p>
            <a:pPr algn="ctr"/>
            <a:r>
              <a:rPr lang="zh-CN" altLang="en-US" sz="4000" i="0" dirty="0">
                <a:latin typeface="黑体" pitchFamily="2" charset="-122"/>
                <a:ea typeface="黑体" pitchFamily="2" charset="-122"/>
              </a:rPr>
              <a:t>图像的仿射变换</a:t>
            </a:r>
            <a:br>
              <a:rPr lang="zh-CN" altLang="en-US" sz="4000" i="0" dirty="0">
                <a:latin typeface="黑体" pitchFamily="2" charset="-122"/>
                <a:ea typeface="黑体" pitchFamily="2" charset="-122"/>
              </a:rPr>
            </a:br>
            <a:r>
              <a:rPr lang="zh-CN" altLang="en-US" sz="4000" i="0" dirty="0">
                <a:latin typeface="黑体" pitchFamily="2" charset="-122"/>
                <a:ea typeface="黑体" pitchFamily="2" charset="-122"/>
              </a:rPr>
              <a:t>                </a:t>
            </a:r>
            <a:r>
              <a:rPr lang="en-US" altLang="zh-CN" sz="3600" i="0" dirty="0">
                <a:latin typeface="Times New Roman"/>
                <a:ea typeface="黑体" pitchFamily="2" charset="-122"/>
              </a:rPr>
              <a:t>——</a:t>
            </a:r>
            <a:r>
              <a:rPr lang="zh-CN" altLang="en-US" sz="3200" i="0" dirty="0">
                <a:latin typeface="黑体" pitchFamily="2" charset="-122"/>
                <a:ea typeface="黑体" pitchFamily="2" charset="-122"/>
              </a:rPr>
              <a:t>图像几何变换表示</a:t>
            </a:r>
          </a:p>
        </p:txBody>
      </p:sp>
      <p:sp>
        <p:nvSpPr>
          <p:cNvPr id="455683" name="Text Box 3"/>
          <p:cNvSpPr txBox="1">
            <a:spLocks noChangeArrowheads="1"/>
          </p:cNvSpPr>
          <p:nvPr/>
        </p:nvSpPr>
        <p:spPr bwMode="auto">
          <a:xfrm>
            <a:off x="457200" y="2667000"/>
            <a:ext cx="33940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FontTx/>
              <a:buChar char="•"/>
            </a:pPr>
            <a:r>
              <a:rPr lang="en-US" altLang="zh-CN" sz="2800">
                <a:latin typeface="Tahoma" pitchFamily="34" charset="0"/>
                <a:ea typeface="黑体" pitchFamily="2" charset="-122"/>
              </a:rPr>
              <a:t> </a:t>
            </a:r>
            <a:r>
              <a:rPr lang="zh-CN" altLang="en-US" sz="2800">
                <a:latin typeface="Tahoma" pitchFamily="34" charset="0"/>
                <a:ea typeface="黑体" pitchFamily="2" charset="-122"/>
              </a:rPr>
              <a:t>图像的水平镜像：</a:t>
            </a:r>
          </a:p>
        </p:txBody>
      </p:sp>
      <p:graphicFrame>
        <p:nvGraphicFramePr>
          <p:cNvPr id="455684" name="Object 4"/>
          <p:cNvGraphicFramePr>
            <a:graphicFrameLocks noChangeAspect="1"/>
          </p:cNvGraphicFramePr>
          <p:nvPr/>
        </p:nvGraphicFramePr>
        <p:xfrm>
          <a:off x="4419600" y="2286000"/>
          <a:ext cx="3390900" cy="1522413"/>
        </p:xfrm>
        <a:graphic>
          <a:graphicData uri="http://schemas.openxmlformats.org/presentationml/2006/ole">
            <mc:AlternateContent xmlns:mc="http://schemas.openxmlformats.org/markup-compatibility/2006">
              <mc:Choice xmlns:v="urn:schemas-microsoft-com:vml" Requires="v">
                <p:oleObj spid="_x0000_s30808" name="Equation" r:id="rId3" imgW="1498320" imgH="711000" progId="Equation.DSMT4">
                  <p:embed/>
                </p:oleObj>
              </mc:Choice>
              <mc:Fallback>
                <p:oleObj name="Equation" r:id="rId3" imgW="1498320" imgH="7110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2286000"/>
                        <a:ext cx="3390900" cy="1522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5685" name="Text Box 5"/>
          <p:cNvSpPr txBox="1">
            <a:spLocks noChangeArrowheads="1"/>
          </p:cNvSpPr>
          <p:nvPr/>
        </p:nvSpPr>
        <p:spPr bwMode="auto">
          <a:xfrm>
            <a:off x="381000" y="4572000"/>
            <a:ext cx="3352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FontTx/>
              <a:buChar char="•"/>
            </a:pPr>
            <a:r>
              <a:rPr lang="en-US" altLang="zh-CN" sz="2800">
                <a:latin typeface="Tahoma" pitchFamily="34" charset="0"/>
                <a:ea typeface="黑体" pitchFamily="2" charset="-122"/>
              </a:rPr>
              <a:t> </a:t>
            </a:r>
            <a:r>
              <a:rPr lang="zh-CN" altLang="en-US" sz="2800">
                <a:latin typeface="Tahoma" pitchFamily="34" charset="0"/>
                <a:ea typeface="黑体" pitchFamily="2" charset="-122"/>
              </a:rPr>
              <a:t>图像的垂直镜像：</a:t>
            </a:r>
          </a:p>
        </p:txBody>
      </p:sp>
      <p:graphicFrame>
        <p:nvGraphicFramePr>
          <p:cNvPr id="455686" name="Object 6"/>
          <p:cNvGraphicFramePr>
            <a:graphicFrameLocks noChangeAspect="1"/>
          </p:cNvGraphicFramePr>
          <p:nvPr/>
        </p:nvGraphicFramePr>
        <p:xfrm>
          <a:off x="4419600" y="4267200"/>
          <a:ext cx="3390900" cy="1522413"/>
        </p:xfrm>
        <a:graphic>
          <a:graphicData uri="http://schemas.openxmlformats.org/presentationml/2006/ole">
            <mc:AlternateContent xmlns:mc="http://schemas.openxmlformats.org/markup-compatibility/2006">
              <mc:Choice xmlns:v="urn:schemas-microsoft-com:vml" Requires="v">
                <p:oleObj spid="_x0000_s30809" name="Equation" r:id="rId5" imgW="1498320" imgH="711000" progId="Equation.DSMT4">
                  <p:embed/>
                </p:oleObj>
              </mc:Choice>
              <mc:Fallback>
                <p:oleObj name="Equation" r:id="rId5" imgW="1498320" imgH="7110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9600" y="4267200"/>
                        <a:ext cx="3390900" cy="1522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81795807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55683"/>
                                        </p:tgtEl>
                                        <p:attrNameLst>
                                          <p:attrName>style.visibility</p:attrName>
                                        </p:attrNameLst>
                                      </p:cBhvr>
                                      <p:to>
                                        <p:strVal val="visible"/>
                                      </p:to>
                                    </p:set>
                                    <p:animEffect transition="in" filter="box(in)">
                                      <p:cBhvr>
                                        <p:cTn id="7" dur="500"/>
                                        <p:tgtEl>
                                          <p:spTgt spid="45568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55684"/>
                                        </p:tgtEl>
                                        <p:attrNameLst>
                                          <p:attrName>style.visibility</p:attrName>
                                        </p:attrNameLst>
                                      </p:cBhvr>
                                      <p:to>
                                        <p:strVal val="visible"/>
                                      </p:to>
                                    </p:set>
                                    <p:animEffect transition="in" filter="blinds(horizontal)">
                                      <p:cBhvr>
                                        <p:cTn id="12" dur="500"/>
                                        <p:tgtEl>
                                          <p:spTgt spid="45568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455685"/>
                                        </p:tgtEl>
                                        <p:attrNameLst>
                                          <p:attrName>style.visibility</p:attrName>
                                        </p:attrNameLst>
                                      </p:cBhvr>
                                      <p:to>
                                        <p:strVal val="visible"/>
                                      </p:to>
                                    </p:set>
                                    <p:animEffect transition="in" filter="box(in)">
                                      <p:cBhvr>
                                        <p:cTn id="17" dur="500"/>
                                        <p:tgtEl>
                                          <p:spTgt spid="45568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55686"/>
                                        </p:tgtEl>
                                        <p:attrNameLst>
                                          <p:attrName>style.visibility</p:attrName>
                                        </p:attrNameLst>
                                      </p:cBhvr>
                                      <p:to>
                                        <p:strVal val="visible"/>
                                      </p:to>
                                    </p:set>
                                    <p:animEffect transition="in" filter="blinds(horizontal)">
                                      <p:cBhvr>
                                        <p:cTn id="22" dur="500"/>
                                        <p:tgtEl>
                                          <p:spTgt spid="4556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5683" grpId="0" autoUpdateAnimBg="0"/>
      <p:bldP spid="455685"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p:cNvSpPr>
            <a:spLocks noGrp="1" noChangeArrowheads="1"/>
          </p:cNvSpPr>
          <p:nvPr>
            <p:ph type="title"/>
          </p:nvPr>
        </p:nvSpPr>
        <p:spPr>
          <a:xfrm>
            <a:off x="228600" y="185192"/>
            <a:ext cx="8686800" cy="1371600"/>
          </a:xfrm>
        </p:spPr>
        <p:txBody>
          <a:bodyPr/>
          <a:lstStyle/>
          <a:p>
            <a:pPr algn="ctr"/>
            <a:r>
              <a:rPr lang="zh-CN" altLang="en-US" sz="4000" i="0" dirty="0">
                <a:latin typeface="黑体" pitchFamily="2" charset="-122"/>
                <a:ea typeface="黑体" pitchFamily="2" charset="-122"/>
              </a:rPr>
              <a:t>图像的仿射变换</a:t>
            </a:r>
            <a:br>
              <a:rPr lang="zh-CN" altLang="en-US" sz="4000" i="0" dirty="0">
                <a:latin typeface="黑体" pitchFamily="2" charset="-122"/>
                <a:ea typeface="黑体" pitchFamily="2" charset="-122"/>
              </a:rPr>
            </a:br>
            <a:r>
              <a:rPr lang="zh-CN" altLang="en-US" sz="4000" i="0" dirty="0">
                <a:latin typeface="黑体" pitchFamily="2" charset="-122"/>
                <a:ea typeface="黑体" pitchFamily="2" charset="-122"/>
              </a:rPr>
              <a:t>                </a:t>
            </a:r>
            <a:r>
              <a:rPr lang="en-US" altLang="zh-CN" sz="3600" i="0" dirty="0">
                <a:latin typeface="Times New Roman"/>
                <a:ea typeface="黑体" pitchFamily="2" charset="-122"/>
              </a:rPr>
              <a:t>——</a:t>
            </a:r>
            <a:r>
              <a:rPr lang="zh-CN" altLang="en-US" sz="3200" i="0" dirty="0">
                <a:latin typeface="黑体" pitchFamily="2" charset="-122"/>
                <a:ea typeface="黑体" pitchFamily="2" charset="-122"/>
              </a:rPr>
              <a:t>图像几何变换表示</a:t>
            </a:r>
          </a:p>
        </p:txBody>
      </p:sp>
      <p:sp>
        <p:nvSpPr>
          <p:cNvPr id="457731" name="Text Box 3"/>
          <p:cNvSpPr txBox="1">
            <a:spLocks noChangeArrowheads="1"/>
          </p:cNvSpPr>
          <p:nvPr/>
        </p:nvSpPr>
        <p:spPr bwMode="auto">
          <a:xfrm>
            <a:off x="753765" y="2230016"/>
            <a:ext cx="33369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FontTx/>
              <a:buChar char="•"/>
            </a:pPr>
            <a:r>
              <a:rPr lang="en-US" altLang="zh-CN" sz="2800">
                <a:latin typeface="Tahoma" pitchFamily="34" charset="0"/>
                <a:ea typeface="黑体" pitchFamily="2" charset="-122"/>
              </a:rPr>
              <a:t> </a:t>
            </a:r>
            <a:r>
              <a:rPr lang="zh-CN" altLang="en-US" sz="2800">
                <a:latin typeface="Tahoma" pitchFamily="34" charset="0"/>
                <a:ea typeface="黑体" pitchFamily="2" charset="-122"/>
              </a:rPr>
              <a:t>图像的垂直错切：</a:t>
            </a:r>
          </a:p>
        </p:txBody>
      </p:sp>
      <p:graphicFrame>
        <p:nvGraphicFramePr>
          <p:cNvPr id="457732" name="Object 4"/>
          <p:cNvGraphicFramePr>
            <a:graphicFrameLocks noChangeAspect="1"/>
          </p:cNvGraphicFramePr>
          <p:nvPr>
            <p:extLst>
              <p:ext uri="{D42A27DB-BD31-4B8C-83A1-F6EECF244321}">
                <p14:modId xmlns:p14="http://schemas.microsoft.com/office/powerpoint/2010/main" val="3792146944"/>
              </p:ext>
            </p:extLst>
          </p:nvPr>
        </p:nvGraphicFramePr>
        <p:xfrm>
          <a:off x="4273252" y="1772816"/>
          <a:ext cx="3390900" cy="1522413"/>
        </p:xfrm>
        <a:graphic>
          <a:graphicData uri="http://schemas.openxmlformats.org/presentationml/2006/ole">
            <mc:AlternateContent xmlns:mc="http://schemas.openxmlformats.org/markup-compatibility/2006">
              <mc:Choice xmlns:v="urn:schemas-microsoft-com:vml" Requires="v">
                <p:oleObj spid="_x0000_s31834" name="Equation" r:id="rId3" imgW="1498320" imgH="711000" progId="Equation.DSMT4">
                  <p:embed/>
                </p:oleObj>
              </mc:Choice>
              <mc:Fallback>
                <p:oleObj name="Equation" r:id="rId3" imgW="1498320" imgH="7110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3252" y="1772816"/>
                        <a:ext cx="3390900" cy="1522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7733" name="Text Box 5"/>
          <p:cNvSpPr txBox="1">
            <a:spLocks noChangeArrowheads="1"/>
          </p:cNvSpPr>
          <p:nvPr/>
        </p:nvSpPr>
        <p:spPr bwMode="auto">
          <a:xfrm>
            <a:off x="691852" y="4135016"/>
            <a:ext cx="339883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FontTx/>
              <a:buChar char="•"/>
            </a:pPr>
            <a:r>
              <a:rPr lang="en-US" altLang="zh-CN" sz="2800">
                <a:latin typeface="Tahoma" pitchFamily="34" charset="0"/>
                <a:ea typeface="黑体" pitchFamily="2" charset="-122"/>
              </a:rPr>
              <a:t> </a:t>
            </a:r>
            <a:r>
              <a:rPr lang="zh-CN" altLang="en-US" sz="2800">
                <a:latin typeface="Tahoma" pitchFamily="34" charset="0"/>
                <a:ea typeface="黑体" pitchFamily="2" charset="-122"/>
              </a:rPr>
              <a:t>图像的水平错切：</a:t>
            </a:r>
          </a:p>
        </p:txBody>
      </p:sp>
      <p:graphicFrame>
        <p:nvGraphicFramePr>
          <p:cNvPr id="457734" name="Object 6"/>
          <p:cNvGraphicFramePr>
            <a:graphicFrameLocks noChangeAspect="1"/>
          </p:cNvGraphicFramePr>
          <p:nvPr>
            <p:extLst>
              <p:ext uri="{D42A27DB-BD31-4B8C-83A1-F6EECF244321}">
                <p14:modId xmlns:p14="http://schemas.microsoft.com/office/powerpoint/2010/main" val="2573463314"/>
              </p:ext>
            </p:extLst>
          </p:nvPr>
        </p:nvGraphicFramePr>
        <p:xfrm>
          <a:off x="4349452" y="3830216"/>
          <a:ext cx="3390900" cy="1522413"/>
        </p:xfrm>
        <a:graphic>
          <a:graphicData uri="http://schemas.openxmlformats.org/presentationml/2006/ole">
            <mc:AlternateContent xmlns:mc="http://schemas.openxmlformats.org/markup-compatibility/2006">
              <mc:Choice xmlns:v="urn:schemas-microsoft-com:vml" Requires="v">
                <p:oleObj spid="_x0000_s31835" name="Equation" r:id="rId5" imgW="1498320" imgH="711000" progId="Equation.DSMT4">
                  <p:embed/>
                </p:oleObj>
              </mc:Choice>
              <mc:Fallback>
                <p:oleObj name="Equation" r:id="rId5" imgW="1498320" imgH="7110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9452" y="3830216"/>
                        <a:ext cx="3390900" cy="1522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7736" name="Text Box 8"/>
          <p:cNvSpPr txBox="1">
            <a:spLocks noChangeArrowheads="1"/>
          </p:cNvSpPr>
          <p:nvPr/>
        </p:nvSpPr>
        <p:spPr bwMode="auto">
          <a:xfrm>
            <a:off x="779165" y="5655841"/>
            <a:ext cx="5832475" cy="434975"/>
          </a:xfrm>
          <a:prstGeom prst="rect">
            <a:avLst/>
          </a:prstGeom>
          <a:solidFill>
            <a:srgbClr val="6600CC"/>
          </a:solidFill>
          <a:ln w="38100" cmpd="dbl">
            <a:solidFill>
              <a:srgbClr val="99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b="1">
                <a:ea typeface="华文细黑" pitchFamily="2" charset="-122"/>
              </a:rPr>
              <a:t>不同几何变换实际上对应着不同的变换矩阵。</a:t>
            </a:r>
          </a:p>
        </p:txBody>
      </p:sp>
    </p:spTree>
    <p:extLst>
      <p:ext uri="{BB962C8B-B14F-4D97-AF65-F5344CB8AC3E}">
        <p14:creationId xmlns:p14="http://schemas.microsoft.com/office/powerpoint/2010/main" val="294373113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57731"/>
                                        </p:tgtEl>
                                        <p:attrNameLst>
                                          <p:attrName>style.visibility</p:attrName>
                                        </p:attrNameLst>
                                      </p:cBhvr>
                                      <p:to>
                                        <p:strVal val="visible"/>
                                      </p:to>
                                    </p:set>
                                    <p:animEffect transition="in" filter="box(in)">
                                      <p:cBhvr>
                                        <p:cTn id="7" dur="500"/>
                                        <p:tgtEl>
                                          <p:spTgt spid="45773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57732"/>
                                        </p:tgtEl>
                                        <p:attrNameLst>
                                          <p:attrName>style.visibility</p:attrName>
                                        </p:attrNameLst>
                                      </p:cBhvr>
                                      <p:to>
                                        <p:strVal val="visible"/>
                                      </p:to>
                                    </p:set>
                                    <p:animEffect transition="in" filter="blinds(horizontal)">
                                      <p:cBhvr>
                                        <p:cTn id="12" dur="500"/>
                                        <p:tgtEl>
                                          <p:spTgt spid="45773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457733"/>
                                        </p:tgtEl>
                                        <p:attrNameLst>
                                          <p:attrName>style.visibility</p:attrName>
                                        </p:attrNameLst>
                                      </p:cBhvr>
                                      <p:to>
                                        <p:strVal val="visible"/>
                                      </p:to>
                                    </p:set>
                                    <p:animEffect transition="in" filter="box(in)">
                                      <p:cBhvr>
                                        <p:cTn id="17" dur="500"/>
                                        <p:tgtEl>
                                          <p:spTgt spid="45773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57734"/>
                                        </p:tgtEl>
                                        <p:attrNameLst>
                                          <p:attrName>style.visibility</p:attrName>
                                        </p:attrNameLst>
                                      </p:cBhvr>
                                      <p:to>
                                        <p:strVal val="visible"/>
                                      </p:to>
                                    </p:set>
                                    <p:animEffect transition="in" filter="blinds(horizontal)">
                                      <p:cBhvr>
                                        <p:cTn id="22" dur="500"/>
                                        <p:tgtEl>
                                          <p:spTgt spid="45773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57736"/>
                                        </p:tgtEl>
                                        <p:attrNameLst>
                                          <p:attrName>style.visibility</p:attrName>
                                        </p:attrNameLst>
                                      </p:cBhvr>
                                      <p:to>
                                        <p:strVal val="visible"/>
                                      </p:to>
                                    </p:set>
                                    <p:animEffect transition="in" filter="blinds(horizontal)">
                                      <p:cBhvr>
                                        <p:cTn id="27" dur="500"/>
                                        <p:tgtEl>
                                          <p:spTgt spid="4577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731" grpId="0" autoUpdateAnimBg="0"/>
      <p:bldP spid="457733" grpId="0" autoUpdateAnimBg="0"/>
      <p:bldP spid="45773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Text Box 4"/>
          <p:cNvSpPr txBox="1">
            <a:spLocks noChangeArrowheads="1"/>
          </p:cNvSpPr>
          <p:nvPr/>
        </p:nvSpPr>
        <p:spPr bwMode="auto">
          <a:xfrm>
            <a:off x="2195736" y="332656"/>
            <a:ext cx="4599978" cy="707886"/>
          </a:xfrm>
          <a:prstGeom prst="rect">
            <a:avLst/>
          </a:prstGeom>
        </p:spPr>
        <p:txBody>
          <a:bodyPr/>
          <a:lstStyle>
            <a:lvl1pPr marL="54864" algn="ctr">
              <a:spcBef>
                <a:spcPct val="0"/>
              </a:spcBef>
              <a:buNone/>
              <a:defRPr kumimoji="0" sz="4000" i="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黑体" pitchFamily="2" charset="-122"/>
                <a:ea typeface="黑体" pitchFamily="2" charset="-122"/>
                <a:cs typeface="+mj-cs"/>
              </a:defRPr>
            </a:lvl1pPr>
            <a:extLst/>
          </a:lstStyle>
          <a:p>
            <a:r>
              <a:rPr lang="zh-CN" altLang="en-US" dirty="0"/>
              <a:t>图像复合变换 </a:t>
            </a:r>
          </a:p>
        </p:txBody>
      </p:sp>
      <p:sp>
        <p:nvSpPr>
          <p:cNvPr id="86021" name="Text Box 5"/>
          <p:cNvSpPr txBox="1">
            <a:spLocks noChangeArrowheads="1"/>
          </p:cNvSpPr>
          <p:nvPr/>
        </p:nvSpPr>
        <p:spPr bwMode="auto">
          <a:xfrm>
            <a:off x="228600" y="1641047"/>
            <a:ext cx="8686800" cy="416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5000"/>
              </a:lnSpc>
              <a:spcBef>
                <a:spcPct val="50000"/>
              </a:spcBef>
            </a:pPr>
            <a:r>
              <a:rPr lang="zh-CN" altLang="en-US" sz="2800" dirty="0"/>
              <a:t>      图像的复合变换是指对给定的图像连续施行若干次如前所述的平移、镜像、比例、旋转等基本变换后所完成的变换，图像的复合变换又叫级联变换。利用齐次坐标，对给定的图像依次按一定顺序连续施行若干次基本变换， 其变换的矩阵仍然可以用</a:t>
            </a:r>
            <a:r>
              <a:rPr lang="en-US" altLang="zh-CN" sz="2800" dirty="0"/>
              <a:t>3×3</a:t>
            </a:r>
            <a:r>
              <a:rPr lang="zh-CN" altLang="en-US" sz="2800" dirty="0"/>
              <a:t>阶的矩阵表示，而且从数学上可以证明，复合变换的矩阵等于基本变换的矩阵按顺序依次相乘得到的组合矩阵。</a:t>
            </a:r>
          </a:p>
        </p:txBody>
      </p:sp>
    </p:spTree>
    <p:extLst>
      <p:ext uri="{BB962C8B-B14F-4D97-AF65-F5344CB8AC3E}">
        <p14:creationId xmlns:p14="http://schemas.microsoft.com/office/powerpoint/2010/main" val="353861368"/>
      </p:ext>
    </p:extLst>
  </p:cSld>
  <p:clrMapOvr>
    <a:masterClrMapping/>
  </p:clrMapOvr>
  <p:transition>
    <p:zoom dir="in"/>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2" name="Text Box 4"/>
          <p:cNvSpPr txBox="1">
            <a:spLocks noChangeArrowheads="1"/>
          </p:cNvSpPr>
          <p:nvPr/>
        </p:nvSpPr>
        <p:spPr bwMode="auto">
          <a:xfrm>
            <a:off x="228600" y="1484784"/>
            <a:ext cx="86868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altLang="zh-CN" sz="2400" dirty="0"/>
              <a:t>       </a:t>
            </a:r>
            <a:r>
              <a:rPr lang="en-US" altLang="zh-CN" sz="2400" b="1" dirty="0"/>
              <a:t>1. </a:t>
            </a:r>
            <a:r>
              <a:rPr lang="zh-CN" altLang="en-US" sz="2400" b="1" dirty="0"/>
              <a:t>复合平移</a:t>
            </a:r>
          </a:p>
          <a:p>
            <a:pPr algn="just">
              <a:spcBef>
                <a:spcPct val="50000"/>
              </a:spcBef>
            </a:pPr>
            <a:r>
              <a:rPr lang="zh-CN" altLang="en-US" sz="2400" dirty="0"/>
              <a:t>       设某个图像先平移到新的位置</a:t>
            </a:r>
            <a:r>
              <a:rPr lang="en-US" altLang="zh-CN" sz="2400" i="1" dirty="0"/>
              <a:t>P</a:t>
            </a:r>
            <a:r>
              <a:rPr lang="en-US" altLang="zh-CN" sz="2400" baseline="-25000" dirty="0"/>
              <a:t>1</a:t>
            </a:r>
            <a:r>
              <a:rPr lang="en-US" altLang="zh-CN" sz="2400" dirty="0"/>
              <a:t>(</a:t>
            </a:r>
            <a:r>
              <a:rPr lang="en-US" altLang="zh-CN" sz="2400" i="1" dirty="0"/>
              <a:t>x</a:t>
            </a:r>
            <a:r>
              <a:rPr lang="en-US" altLang="zh-CN" sz="2400" baseline="-25000" dirty="0"/>
              <a:t>1</a:t>
            </a:r>
            <a:r>
              <a:rPr lang="en-US" altLang="zh-CN" sz="2400" dirty="0"/>
              <a:t>, </a:t>
            </a:r>
            <a:r>
              <a:rPr lang="en-US" altLang="zh-CN" sz="2400" i="1" dirty="0"/>
              <a:t>y</a:t>
            </a:r>
            <a:r>
              <a:rPr lang="en-US" altLang="zh-CN" sz="2400" baseline="-25000" dirty="0"/>
              <a:t>1</a:t>
            </a:r>
            <a:r>
              <a:rPr lang="en-US" altLang="zh-CN" sz="2400" dirty="0"/>
              <a:t>)</a:t>
            </a:r>
            <a:r>
              <a:rPr lang="zh-CN" altLang="en-US" sz="2400" dirty="0"/>
              <a:t>后，再将图像平移到</a:t>
            </a:r>
            <a:r>
              <a:rPr lang="en-US" altLang="zh-CN" sz="2400" i="1" dirty="0"/>
              <a:t>P</a:t>
            </a:r>
            <a:r>
              <a:rPr lang="en-US" altLang="zh-CN" sz="2400" baseline="-25000" dirty="0"/>
              <a:t>2</a:t>
            </a:r>
            <a:r>
              <a:rPr lang="en-US" altLang="zh-CN" sz="2400" dirty="0"/>
              <a:t>(</a:t>
            </a:r>
            <a:r>
              <a:rPr lang="en-US" altLang="zh-CN" sz="2400" i="1" dirty="0"/>
              <a:t>x</a:t>
            </a:r>
            <a:r>
              <a:rPr lang="en-US" altLang="zh-CN" sz="2400" baseline="-25000" dirty="0"/>
              <a:t>2</a:t>
            </a:r>
            <a:r>
              <a:rPr lang="en-US" altLang="zh-CN" sz="2400" dirty="0"/>
              <a:t>, </a:t>
            </a:r>
            <a:r>
              <a:rPr lang="en-US" altLang="zh-CN" sz="2400" i="1" dirty="0"/>
              <a:t>y</a:t>
            </a:r>
            <a:r>
              <a:rPr lang="en-US" altLang="zh-CN" sz="2400" baseline="-25000" dirty="0"/>
              <a:t>2</a:t>
            </a:r>
            <a:r>
              <a:rPr lang="en-US" altLang="zh-CN" sz="2400" dirty="0"/>
              <a:t>)</a:t>
            </a:r>
            <a:r>
              <a:rPr lang="zh-CN" altLang="en-US" sz="2400" dirty="0"/>
              <a:t>的位置，则复合平移矩阵为 </a:t>
            </a:r>
          </a:p>
        </p:txBody>
      </p:sp>
      <p:graphicFrame>
        <p:nvGraphicFramePr>
          <p:cNvPr id="89093" name="Object 5"/>
          <p:cNvGraphicFramePr>
            <a:graphicFrameLocks noChangeAspect="1"/>
          </p:cNvGraphicFramePr>
          <p:nvPr>
            <p:extLst>
              <p:ext uri="{D42A27DB-BD31-4B8C-83A1-F6EECF244321}">
                <p14:modId xmlns:p14="http://schemas.microsoft.com/office/powerpoint/2010/main" val="2851338053"/>
              </p:ext>
            </p:extLst>
          </p:nvPr>
        </p:nvGraphicFramePr>
        <p:xfrm>
          <a:off x="785192" y="2941787"/>
          <a:ext cx="7315200" cy="2303463"/>
        </p:xfrm>
        <a:graphic>
          <a:graphicData uri="http://schemas.openxmlformats.org/presentationml/2006/ole">
            <mc:AlternateContent xmlns:mc="http://schemas.openxmlformats.org/markup-compatibility/2006">
              <mc:Choice xmlns:v="urn:schemas-microsoft-com:vml" Requires="v">
                <p:oleObj spid="_x0000_s32804" name="Equation" r:id="rId3" imgW="2984400" imgH="939600" progId="Equation.DSMT4">
                  <p:embed/>
                </p:oleObj>
              </mc:Choice>
              <mc:Fallback>
                <p:oleObj name="Equation" r:id="rId3" imgW="2984400" imgH="939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192" y="2941787"/>
                        <a:ext cx="7315200" cy="2303463"/>
                      </a:xfrm>
                      <a:prstGeom prst="rect">
                        <a:avLst/>
                      </a:prstGeom>
                      <a:solidFill>
                        <a:schemeClr val="tx1"/>
                      </a:solidFill>
                      <a:ln>
                        <a:noFill/>
                      </a:ln>
                      <a:effectLst/>
                    </p:spPr>
                  </p:pic>
                </p:oleObj>
              </mc:Fallback>
            </mc:AlternateContent>
          </a:graphicData>
        </a:graphic>
      </p:graphicFrame>
      <p:sp>
        <p:nvSpPr>
          <p:cNvPr id="89094" name="Text Box 6"/>
          <p:cNvSpPr txBox="1">
            <a:spLocks noChangeArrowheads="1"/>
          </p:cNvSpPr>
          <p:nvPr/>
        </p:nvSpPr>
        <p:spPr bwMode="auto">
          <a:xfrm>
            <a:off x="152400" y="5423158"/>
            <a:ext cx="87630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altLang="zh-CN" sz="2400" dirty="0"/>
              <a:t>       </a:t>
            </a:r>
            <a:r>
              <a:rPr lang="zh-CN" altLang="en-US" sz="2400" dirty="0"/>
              <a:t>由此可见，尽管一些顺序的平移，用到矩阵的乘法，但最后合成的平移矩阵，只需对平移常量作加法运算。 </a:t>
            </a:r>
          </a:p>
        </p:txBody>
      </p:sp>
      <p:sp>
        <p:nvSpPr>
          <p:cNvPr id="6" name="Text Box 4"/>
          <p:cNvSpPr txBox="1">
            <a:spLocks noChangeArrowheads="1"/>
          </p:cNvSpPr>
          <p:nvPr/>
        </p:nvSpPr>
        <p:spPr bwMode="auto">
          <a:xfrm>
            <a:off x="2195736" y="332656"/>
            <a:ext cx="4599978" cy="707886"/>
          </a:xfrm>
          <a:prstGeom prst="rect">
            <a:avLst/>
          </a:prstGeom>
        </p:spPr>
        <p:txBody>
          <a:bodyPr/>
          <a:lstStyle>
            <a:lvl1pPr marL="54864" algn="ctr">
              <a:spcBef>
                <a:spcPct val="0"/>
              </a:spcBef>
              <a:buNone/>
              <a:defRPr kumimoji="0" sz="4000" i="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黑体" pitchFamily="2" charset="-122"/>
                <a:ea typeface="黑体" pitchFamily="2" charset="-122"/>
                <a:cs typeface="+mj-cs"/>
              </a:defRPr>
            </a:lvl1pPr>
            <a:extLst/>
          </a:lstStyle>
          <a:p>
            <a:r>
              <a:rPr lang="zh-CN" altLang="en-US" dirty="0"/>
              <a:t>图像复合变换 </a:t>
            </a:r>
          </a:p>
        </p:txBody>
      </p:sp>
    </p:spTree>
    <p:extLst>
      <p:ext uri="{BB962C8B-B14F-4D97-AF65-F5344CB8AC3E}">
        <p14:creationId xmlns:p14="http://schemas.microsoft.com/office/powerpoint/2010/main" val="1957687769"/>
      </p:ext>
    </p:extLst>
  </p:cSld>
  <p:clrMapOvr>
    <a:masterClrMapping/>
  </p:clrMapOvr>
  <p:transition>
    <p:zoom dir="in"/>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8" name="Text Box 4"/>
          <p:cNvSpPr txBox="1">
            <a:spLocks noChangeArrowheads="1"/>
          </p:cNvSpPr>
          <p:nvPr/>
        </p:nvSpPr>
        <p:spPr bwMode="auto">
          <a:xfrm>
            <a:off x="228600" y="1356618"/>
            <a:ext cx="8686800" cy="178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8000"/>
              </a:lnSpc>
              <a:spcBef>
                <a:spcPct val="50000"/>
              </a:spcBef>
            </a:pPr>
            <a:r>
              <a:rPr lang="en-US" altLang="zh-CN" sz="2400"/>
              <a:t>        </a:t>
            </a:r>
            <a:r>
              <a:rPr lang="en-US" altLang="zh-CN" sz="2400" b="1"/>
              <a:t>2. </a:t>
            </a:r>
            <a:r>
              <a:rPr lang="zh-CN" altLang="en-US" sz="2400" b="1"/>
              <a:t>复合比例</a:t>
            </a:r>
            <a:r>
              <a:rPr lang="zh-CN" altLang="en-US" sz="2400"/>
              <a:t></a:t>
            </a:r>
          </a:p>
          <a:p>
            <a:pPr algn="just">
              <a:lnSpc>
                <a:spcPct val="138000"/>
              </a:lnSpc>
              <a:spcBef>
                <a:spcPct val="50000"/>
              </a:spcBef>
            </a:pPr>
            <a:r>
              <a:rPr lang="zh-CN" altLang="en-US" sz="2400"/>
              <a:t>        同样，对某个图像连续进行比例变换，最后合成的复合比例矩阵，只要对比例常量作乘法运算即可。复合比例矩阵如下： </a:t>
            </a:r>
          </a:p>
        </p:txBody>
      </p:sp>
      <p:graphicFrame>
        <p:nvGraphicFramePr>
          <p:cNvPr id="88069" name="Object 5"/>
          <p:cNvGraphicFramePr>
            <a:graphicFrameLocks noChangeAspect="1"/>
          </p:cNvGraphicFramePr>
          <p:nvPr>
            <p:extLst>
              <p:ext uri="{D42A27DB-BD31-4B8C-83A1-F6EECF244321}">
                <p14:modId xmlns:p14="http://schemas.microsoft.com/office/powerpoint/2010/main" val="607607990"/>
              </p:ext>
            </p:extLst>
          </p:nvPr>
        </p:nvGraphicFramePr>
        <p:xfrm>
          <a:off x="940767" y="3377976"/>
          <a:ext cx="7159625" cy="2427288"/>
        </p:xfrm>
        <a:graphic>
          <a:graphicData uri="http://schemas.openxmlformats.org/presentationml/2006/ole">
            <mc:AlternateContent xmlns:mc="http://schemas.openxmlformats.org/markup-compatibility/2006">
              <mc:Choice xmlns:v="urn:schemas-microsoft-com:vml" Requires="v">
                <p:oleObj spid="_x0000_s33828" name="Equation" r:id="rId3" imgW="2920680" imgH="990360" progId="Equation.DSMT4">
                  <p:embed/>
                </p:oleObj>
              </mc:Choice>
              <mc:Fallback>
                <p:oleObj name="Equation" r:id="rId3" imgW="2920680" imgH="9903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0767" y="3377976"/>
                        <a:ext cx="7159625" cy="2427288"/>
                      </a:xfrm>
                      <a:prstGeom prst="rect">
                        <a:avLst/>
                      </a:prstGeom>
                      <a:solidFill>
                        <a:schemeClr val="tx1"/>
                      </a:solidFill>
                      <a:ln>
                        <a:noFill/>
                      </a:ln>
                      <a:effectLst/>
                    </p:spPr>
                  </p:pic>
                </p:oleObj>
              </mc:Fallback>
            </mc:AlternateContent>
          </a:graphicData>
        </a:graphic>
      </p:graphicFrame>
      <p:sp>
        <p:nvSpPr>
          <p:cNvPr id="5" name="Text Box 4"/>
          <p:cNvSpPr txBox="1">
            <a:spLocks noChangeArrowheads="1"/>
          </p:cNvSpPr>
          <p:nvPr/>
        </p:nvSpPr>
        <p:spPr bwMode="auto">
          <a:xfrm>
            <a:off x="2195736" y="332656"/>
            <a:ext cx="4599978" cy="707886"/>
          </a:xfrm>
          <a:prstGeom prst="rect">
            <a:avLst/>
          </a:prstGeom>
        </p:spPr>
        <p:txBody>
          <a:bodyPr/>
          <a:lstStyle>
            <a:lvl1pPr marL="54864" algn="ctr">
              <a:spcBef>
                <a:spcPct val="0"/>
              </a:spcBef>
              <a:buNone/>
              <a:defRPr kumimoji="0" sz="4000" i="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黑体" pitchFamily="2" charset="-122"/>
                <a:ea typeface="黑体" pitchFamily="2" charset="-122"/>
                <a:cs typeface="+mj-cs"/>
              </a:defRPr>
            </a:lvl1pPr>
            <a:extLst/>
          </a:lstStyle>
          <a:p>
            <a:r>
              <a:rPr lang="zh-CN" altLang="en-US" dirty="0"/>
              <a:t>图像复合变换 </a:t>
            </a:r>
          </a:p>
        </p:txBody>
      </p:sp>
    </p:spTree>
    <p:extLst>
      <p:ext uri="{BB962C8B-B14F-4D97-AF65-F5344CB8AC3E}">
        <p14:creationId xmlns:p14="http://schemas.microsoft.com/office/powerpoint/2010/main" val="1374500358"/>
      </p:ext>
    </p:extLst>
  </p:cSld>
  <p:clrMapOvr>
    <a:masterClrMapping/>
  </p:clrMapOvr>
  <p:transition>
    <p:zoom dir="in"/>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1170" name="Rectangle 2"/>
          <p:cNvSpPr>
            <a:spLocks noGrp="1" noChangeArrowheads="1"/>
          </p:cNvSpPr>
          <p:nvPr>
            <p:ph type="title"/>
          </p:nvPr>
        </p:nvSpPr>
        <p:spPr>
          <a:xfrm>
            <a:off x="847725" y="458788"/>
            <a:ext cx="7540699" cy="712787"/>
          </a:xfrm>
        </p:spPr>
        <p:txBody>
          <a:bodyPr/>
          <a:lstStyle/>
          <a:p>
            <a:pPr algn="ctr"/>
            <a:r>
              <a:rPr lang="zh-CN" altLang="en-US" sz="3600" i="0" dirty="0">
                <a:latin typeface="黑体" pitchFamily="2" charset="-122"/>
                <a:ea typeface="黑体" pitchFamily="2" charset="-122"/>
              </a:rPr>
              <a:t>图像的平移</a:t>
            </a:r>
          </a:p>
        </p:txBody>
      </p:sp>
      <p:sp>
        <p:nvSpPr>
          <p:cNvPr id="391171" name="Rectangle 3"/>
          <p:cNvSpPr>
            <a:spLocks noGrp="1" noChangeArrowheads="1"/>
          </p:cNvSpPr>
          <p:nvPr>
            <p:ph type="body" sz="half" idx="1"/>
          </p:nvPr>
        </p:nvSpPr>
        <p:spPr>
          <a:xfrm>
            <a:off x="684213" y="1700213"/>
            <a:ext cx="7343775" cy="1657350"/>
          </a:xfrm>
        </p:spPr>
        <p:txBody>
          <a:bodyPr/>
          <a:lstStyle/>
          <a:p>
            <a:pPr marL="609600" indent="-609600">
              <a:lnSpc>
                <a:spcPct val="130000"/>
              </a:lnSpc>
            </a:pPr>
            <a:r>
              <a:rPr lang="zh-CN" altLang="en-US" sz="2800" b="1">
                <a:latin typeface="华文细黑" pitchFamily="2" charset="-122"/>
                <a:ea typeface="华文细黑" pitchFamily="2" charset="-122"/>
              </a:rPr>
              <a:t>图像的平移非常简单，所用到的是中学学过的直角坐标系的平移变换公式：       </a:t>
            </a:r>
          </a:p>
        </p:txBody>
      </p:sp>
      <p:graphicFrame>
        <p:nvGraphicFramePr>
          <p:cNvPr id="391172" name="Object 4"/>
          <p:cNvGraphicFramePr>
            <a:graphicFrameLocks noGrp="1" noChangeAspect="1"/>
          </p:cNvGraphicFramePr>
          <p:nvPr>
            <p:ph sz="quarter" idx="2"/>
          </p:nvPr>
        </p:nvGraphicFramePr>
        <p:xfrm>
          <a:off x="2339975" y="3213100"/>
          <a:ext cx="2063750" cy="1239838"/>
        </p:xfrm>
        <a:graphic>
          <a:graphicData uri="http://schemas.openxmlformats.org/presentationml/2006/ole">
            <mc:AlternateContent xmlns:mc="http://schemas.openxmlformats.org/markup-compatibility/2006">
              <mc:Choice xmlns:v="urn:schemas-microsoft-com:vml" Requires="v">
                <p:oleObj spid="_x0000_s16429" name="Equation" r:id="rId4" imgW="761760" imgH="457200" progId="Equation.3">
                  <p:embed/>
                </p:oleObj>
              </mc:Choice>
              <mc:Fallback>
                <p:oleObj name="Equation" r:id="rId4" imgW="761760" imgH="4572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975" y="3213100"/>
                        <a:ext cx="2063750" cy="1239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1217" name="Text Box 49"/>
          <p:cNvSpPr txBox="1">
            <a:spLocks noChangeArrowheads="1"/>
          </p:cNvSpPr>
          <p:nvPr/>
        </p:nvSpPr>
        <p:spPr bwMode="auto">
          <a:xfrm>
            <a:off x="684213" y="5589588"/>
            <a:ext cx="69119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FontTx/>
              <a:buChar char="•"/>
            </a:pPr>
            <a:r>
              <a:rPr lang="en-US" altLang="zh-CN" sz="2400" b="1">
                <a:solidFill>
                  <a:srgbClr val="FF99FF"/>
                </a:solidFill>
                <a:latin typeface="华文细黑" pitchFamily="2" charset="-122"/>
                <a:ea typeface="华文细黑" pitchFamily="2" charset="-122"/>
              </a:rPr>
              <a:t> </a:t>
            </a:r>
            <a:r>
              <a:rPr lang="zh-CN" altLang="en-US" sz="2400" b="1">
                <a:solidFill>
                  <a:srgbClr val="FF99FF"/>
                </a:solidFill>
                <a:latin typeface="华文细黑" pitchFamily="2" charset="-122"/>
                <a:ea typeface="华文细黑" pitchFamily="2" charset="-122"/>
              </a:rPr>
              <a:t>注意：</a:t>
            </a:r>
            <a:r>
              <a:rPr lang="en-US" altLang="zh-CN" sz="2400" b="1">
                <a:solidFill>
                  <a:srgbClr val="FF99FF"/>
                </a:solidFill>
                <a:latin typeface="华文细黑" pitchFamily="2" charset="-122"/>
                <a:ea typeface="华文细黑" pitchFamily="2" charset="-122"/>
              </a:rPr>
              <a:t>x</a:t>
            </a:r>
            <a:r>
              <a:rPr lang="zh-CN" altLang="en-US" sz="2400" b="1">
                <a:solidFill>
                  <a:srgbClr val="FF99FF"/>
                </a:solidFill>
                <a:latin typeface="华文细黑" pitchFamily="2" charset="-122"/>
                <a:ea typeface="华文细黑" pitchFamily="2" charset="-122"/>
              </a:rPr>
              <a:t>方向与</a:t>
            </a:r>
            <a:r>
              <a:rPr lang="en-US" altLang="zh-CN" sz="2400" b="1">
                <a:solidFill>
                  <a:srgbClr val="FF99FF"/>
                </a:solidFill>
                <a:latin typeface="华文细黑" pitchFamily="2" charset="-122"/>
                <a:ea typeface="华文细黑" pitchFamily="2" charset="-122"/>
              </a:rPr>
              <a:t>y</a:t>
            </a:r>
            <a:r>
              <a:rPr lang="zh-CN" altLang="en-US" sz="2400" b="1">
                <a:solidFill>
                  <a:srgbClr val="FF99FF"/>
                </a:solidFill>
                <a:latin typeface="华文细黑" pitchFamily="2" charset="-122"/>
                <a:ea typeface="华文细黑" pitchFamily="2" charset="-122"/>
              </a:rPr>
              <a:t>方向是矩阵的行列方向</a:t>
            </a:r>
            <a:r>
              <a:rPr lang="zh-CN" altLang="en-US" sz="2800" b="1">
                <a:solidFill>
                  <a:srgbClr val="FF99FF"/>
                </a:solidFill>
                <a:latin typeface="Tahoma" pitchFamily="34" charset="0"/>
              </a:rPr>
              <a:t>。</a:t>
            </a:r>
          </a:p>
        </p:txBody>
      </p:sp>
      <p:sp>
        <p:nvSpPr>
          <p:cNvPr id="391219" name="Text Box 51"/>
          <p:cNvSpPr txBox="1">
            <a:spLocks noChangeArrowheads="1"/>
          </p:cNvSpPr>
          <p:nvPr/>
        </p:nvSpPr>
        <p:spPr bwMode="auto">
          <a:xfrm>
            <a:off x="1692275" y="4652963"/>
            <a:ext cx="44640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ea typeface="华文细黑" pitchFamily="2" charset="-122"/>
              </a:rPr>
              <a:t>即：</a:t>
            </a:r>
            <a:r>
              <a:rPr lang="en-US" altLang="zh-CN" sz="2800">
                <a:ea typeface="华文细黑" pitchFamily="2" charset="-122"/>
              </a:rPr>
              <a:t>g(x,y)=f(x’, y’</a:t>
            </a:r>
            <a:r>
              <a:rPr lang="en-US" altLang="zh-CN" sz="2800">
                <a:latin typeface="华文细黑" pitchFamily="2" charset="-122"/>
                <a:ea typeface="华文细黑" pitchFamily="2" charset="-122"/>
              </a:rPr>
              <a:t>)</a:t>
            </a:r>
          </a:p>
        </p:txBody>
      </p:sp>
    </p:spTree>
    <p:extLst>
      <p:ext uri="{BB962C8B-B14F-4D97-AF65-F5344CB8AC3E}">
        <p14:creationId xmlns:p14="http://schemas.microsoft.com/office/powerpoint/2010/main" val="4056490657"/>
      </p:ext>
    </p:extLst>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91171">
                                            <p:txEl>
                                              <p:pRg st="0" end="0"/>
                                            </p:txEl>
                                          </p:spTgt>
                                        </p:tgtEl>
                                        <p:attrNameLst>
                                          <p:attrName>style.visibility</p:attrName>
                                        </p:attrNameLst>
                                      </p:cBhvr>
                                      <p:to>
                                        <p:strVal val="visible"/>
                                      </p:to>
                                    </p:set>
                                    <p:anim calcmode="lin" valueType="num">
                                      <p:cBhvr additive="base">
                                        <p:cTn id="7" dur="500" fill="hold"/>
                                        <p:tgtEl>
                                          <p:spTgt spid="39117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9117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391172"/>
                                        </p:tgtEl>
                                        <p:attrNameLst>
                                          <p:attrName>style.visibility</p:attrName>
                                        </p:attrNameLst>
                                      </p:cBhvr>
                                      <p:to>
                                        <p:strVal val="visible"/>
                                      </p:to>
                                    </p:set>
                                    <p:animEffect transition="in" filter="blinds(horizontal)">
                                      <p:cBhvr>
                                        <p:cTn id="13" dur="500"/>
                                        <p:tgtEl>
                                          <p:spTgt spid="39117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391219"/>
                                        </p:tgtEl>
                                        <p:attrNameLst>
                                          <p:attrName>style.visibility</p:attrName>
                                        </p:attrNameLst>
                                      </p:cBhvr>
                                      <p:to>
                                        <p:strVal val="visible"/>
                                      </p:to>
                                    </p:set>
                                    <p:animEffect transition="in" filter="blinds(horizontal)">
                                      <p:cBhvr>
                                        <p:cTn id="18" dur="500"/>
                                        <p:tgtEl>
                                          <p:spTgt spid="391219"/>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391217"/>
                                        </p:tgtEl>
                                        <p:attrNameLst>
                                          <p:attrName>style.visibility</p:attrName>
                                        </p:attrNameLst>
                                      </p:cBhvr>
                                      <p:to>
                                        <p:strVal val="visible"/>
                                      </p:to>
                                    </p:set>
                                    <p:anim calcmode="lin" valueType="num">
                                      <p:cBhvr additive="base">
                                        <p:cTn id="23" dur="500" fill="hold"/>
                                        <p:tgtEl>
                                          <p:spTgt spid="391217"/>
                                        </p:tgtEl>
                                        <p:attrNameLst>
                                          <p:attrName>ppt_x</p:attrName>
                                        </p:attrNameLst>
                                      </p:cBhvr>
                                      <p:tavLst>
                                        <p:tav tm="0">
                                          <p:val>
                                            <p:strVal val="0-#ppt_w/2"/>
                                          </p:val>
                                        </p:tav>
                                        <p:tav tm="100000">
                                          <p:val>
                                            <p:strVal val="#ppt_x"/>
                                          </p:val>
                                        </p:tav>
                                      </p:tavLst>
                                    </p:anim>
                                    <p:anim calcmode="lin" valueType="num">
                                      <p:cBhvr additive="base">
                                        <p:cTn id="24" dur="500" fill="hold"/>
                                        <p:tgtEl>
                                          <p:spTgt spid="3912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1171" grpId="0" build="p" autoUpdateAnimBg="0"/>
      <p:bldP spid="391217" grpId="0" autoUpdateAnimBg="0"/>
      <p:bldP spid="39121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Text Box 4"/>
          <p:cNvSpPr txBox="1">
            <a:spLocks noChangeArrowheads="1"/>
          </p:cNvSpPr>
          <p:nvPr/>
        </p:nvSpPr>
        <p:spPr bwMode="auto">
          <a:xfrm>
            <a:off x="152400" y="1268760"/>
            <a:ext cx="88392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altLang="zh-CN" sz="2400" dirty="0"/>
              <a:t>       </a:t>
            </a:r>
            <a:r>
              <a:rPr lang="en-US" altLang="zh-CN" sz="2400" b="1" dirty="0"/>
              <a:t>3. </a:t>
            </a:r>
            <a:r>
              <a:rPr lang="zh-CN" altLang="en-US" sz="2400" b="1" dirty="0"/>
              <a:t>复合旋转：</a:t>
            </a:r>
            <a:r>
              <a:rPr lang="zh-CN" altLang="en-US" sz="2400" dirty="0"/>
              <a:t>图像连续进行旋转变换，最后合成的旋转变换矩阵等于两次旋转角度的和，复合旋转变换矩阵如下式所示： </a:t>
            </a:r>
          </a:p>
        </p:txBody>
      </p:sp>
      <p:graphicFrame>
        <p:nvGraphicFramePr>
          <p:cNvPr id="91141" name="Object 5"/>
          <p:cNvGraphicFramePr>
            <a:graphicFrameLocks noChangeAspect="1"/>
          </p:cNvGraphicFramePr>
          <p:nvPr>
            <p:extLst>
              <p:ext uri="{D42A27DB-BD31-4B8C-83A1-F6EECF244321}">
                <p14:modId xmlns:p14="http://schemas.microsoft.com/office/powerpoint/2010/main" val="1003207158"/>
              </p:ext>
            </p:extLst>
          </p:nvPr>
        </p:nvGraphicFramePr>
        <p:xfrm>
          <a:off x="1055489" y="2132856"/>
          <a:ext cx="6972895" cy="4480535"/>
        </p:xfrm>
        <a:graphic>
          <a:graphicData uri="http://schemas.openxmlformats.org/presentationml/2006/ole">
            <mc:AlternateContent xmlns:mc="http://schemas.openxmlformats.org/markup-compatibility/2006">
              <mc:Choice xmlns:v="urn:schemas-microsoft-com:vml" Requires="v">
                <p:oleObj spid="_x0000_s34853" name="Equation" r:id="rId3" imgW="3162240" imgH="2031840" progId="Equation.DSMT4">
                  <p:embed/>
                </p:oleObj>
              </mc:Choice>
              <mc:Fallback>
                <p:oleObj name="Equation" r:id="rId3" imgW="3162240" imgH="20318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489" y="2132856"/>
                        <a:ext cx="6972895" cy="4480535"/>
                      </a:xfrm>
                      <a:prstGeom prst="rect">
                        <a:avLst/>
                      </a:prstGeom>
                      <a:solidFill>
                        <a:schemeClr val="tx1"/>
                      </a:solidFill>
                      <a:ln>
                        <a:noFill/>
                      </a:ln>
                      <a:effectLst/>
                    </p:spPr>
                  </p:pic>
                </p:oleObj>
              </mc:Fallback>
            </mc:AlternateContent>
          </a:graphicData>
        </a:graphic>
      </p:graphicFrame>
      <p:sp>
        <p:nvSpPr>
          <p:cNvPr id="5" name="Text Box 4"/>
          <p:cNvSpPr txBox="1">
            <a:spLocks noChangeArrowheads="1"/>
          </p:cNvSpPr>
          <p:nvPr/>
        </p:nvSpPr>
        <p:spPr bwMode="auto">
          <a:xfrm>
            <a:off x="2195736" y="332656"/>
            <a:ext cx="4599978" cy="707886"/>
          </a:xfrm>
          <a:prstGeom prst="rect">
            <a:avLst/>
          </a:prstGeom>
        </p:spPr>
        <p:txBody>
          <a:bodyPr/>
          <a:lstStyle>
            <a:lvl1pPr marL="54864" algn="ctr">
              <a:spcBef>
                <a:spcPct val="0"/>
              </a:spcBef>
              <a:buNone/>
              <a:defRPr kumimoji="0" sz="4000" i="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黑体" pitchFamily="2" charset="-122"/>
                <a:ea typeface="黑体" pitchFamily="2" charset="-122"/>
                <a:cs typeface="+mj-cs"/>
              </a:defRPr>
            </a:lvl1pPr>
            <a:extLst/>
          </a:lstStyle>
          <a:p>
            <a:r>
              <a:rPr lang="zh-CN" altLang="en-US" dirty="0"/>
              <a:t>图像复合变换 </a:t>
            </a:r>
          </a:p>
        </p:txBody>
      </p:sp>
    </p:spTree>
    <p:extLst>
      <p:ext uri="{BB962C8B-B14F-4D97-AF65-F5344CB8AC3E}">
        <p14:creationId xmlns:p14="http://schemas.microsoft.com/office/powerpoint/2010/main" val="1880844749"/>
      </p:ext>
    </p:extLst>
  </p:cSld>
  <p:clrMapOvr>
    <a:masterClrMapping/>
  </p:clrMapOvr>
  <p:transition>
    <p:zoom dir="in"/>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9" name="Text Box 5"/>
          <p:cNvSpPr txBox="1">
            <a:spLocks noChangeArrowheads="1"/>
          </p:cNvSpPr>
          <p:nvPr/>
        </p:nvSpPr>
        <p:spPr bwMode="auto">
          <a:xfrm>
            <a:off x="228600" y="1511916"/>
            <a:ext cx="8763000" cy="47253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15000"/>
              </a:lnSpc>
              <a:spcBef>
                <a:spcPct val="50000"/>
              </a:spcBef>
            </a:pPr>
            <a:r>
              <a:rPr lang="zh-CN" altLang="en-US" sz="2400" dirty="0"/>
              <a:t>        把三维物体或对象转变为二维图形表示的过程称为投影变换。根据视点（投影中心）与投影平面之间距离的不同，投影可分为平行投影和透视投影，透视投影即透视变换。平行投影的视点与投影平面之间的距离为无穷大， 而对透视投影（变换），该距离是有限的。这个距离决定着透视投影的特性</a:t>
            </a:r>
            <a:r>
              <a:rPr lang="en-US" altLang="zh-CN" sz="2400" dirty="0">
                <a:latin typeface="Courier New"/>
              </a:rPr>
              <a:t>——</a:t>
            </a:r>
            <a:r>
              <a:rPr lang="zh-CN" altLang="en-US" sz="2400" dirty="0"/>
              <a:t>透视缩小效应， 即三维物体或对象透视投影的大小与形体到视点的距离成反比。例如，等长的两直线段，都平行于投影面，但离投影中心近的线段，其透视投影大，而离投影中心远的线段，透视投影小。这种效应所产生的视觉效果与照相机系统和人的视觉系统十分类似。与平行投影相比，透视投影的深度感更强，看上去更真实， 但透视投影不能真实地反映物体的精确尺寸和形状。 </a:t>
            </a:r>
          </a:p>
        </p:txBody>
      </p:sp>
      <p:sp>
        <p:nvSpPr>
          <p:cNvPr id="4" name="Text Box 4"/>
          <p:cNvSpPr txBox="1">
            <a:spLocks noChangeArrowheads="1"/>
          </p:cNvSpPr>
          <p:nvPr/>
        </p:nvSpPr>
        <p:spPr bwMode="auto">
          <a:xfrm>
            <a:off x="2195736" y="332656"/>
            <a:ext cx="4599978" cy="707886"/>
          </a:xfrm>
          <a:prstGeom prst="rect">
            <a:avLst/>
          </a:prstGeom>
        </p:spPr>
        <p:txBody>
          <a:bodyPr/>
          <a:lstStyle>
            <a:lvl1pPr marL="54864" algn="ctr">
              <a:spcBef>
                <a:spcPct val="0"/>
              </a:spcBef>
              <a:buNone/>
              <a:defRPr kumimoji="0" sz="4000" i="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黑体" pitchFamily="2" charset="-122"/>
                <a:ea typeface="黑体" pitchFamily="2" charset="-122"/>
                <a:cs typeface="+mj-cs"/>
              </a:defRPr>
            </a:lvl1pPr>
            <a:extLst/>
          </a:lstStyle>
          <a:p>
            <a:r>
              <a:rPr lang="zh-CN" altLang="en-US" dirty="0"/>
              <a:t>透视变换 </a:t>
            </a:r>
          </a:p>
        </p:txBody>
      </p:sp>
    </p:spTree>
    <p:extLst>
      <p:ext uri="{BB962C8B-B14F-4D97-AF65-F5344CB8AC3E}">
        <p14:creationId xmlns:p14="http://schemas.microsoft.com/office/powerpoint/2010/main" val="1029096133"/>
      </p:ext>
    </p:extLst>
  </p:cSld>
  <p:clrMapOvr>
    <a:masterClrMapping/>
  </p:clrMapOvr>
  <p:transition>
    <p:zoom dir="in"/>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4" name="Text Box 4"/>
          <p:cNvSpPr txBox="1">
            <a:spLocks noChangeArrowheads="1"/>
          </p:cNvSpPr>
          <p:nvPr/>
        </p:nvSpPr>
        <p:spPr bwMode="auto">
          <a:xfrm>
            <a:off x="228600" y="1174898"/>
            <a:ext cx="8686800" cy="5278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8000"/>
              </a:lnSpc>
              <a:spcBef>
                <a:spcPct val="50000"/>
              </a:spcBef>
            </a:pPr>
            <a:r>
              <a:rPr lang="en-US" altLang="zh-CN" sz="2400" dirty="0"/>
              <a:t>       </a:t>
            </a:r>
            <a:r>
              <a:rPr lang="zh-CN" altLang="en-US" sz="2400" dirty="0"/>
              <a:t>对于透视投影，一束平行于投影面的平行线的投影可保持平行， 而不平行于投影面的平行线的投影会聚集到一个点，这个点称为灭点</a:t>
            </a:r>
            <a:r>
              <a:rPr lang="en-US" altLang="zh-CN" sz="2400" dirty="0"/>
              <a:t>(Vanishing Point)</a:t>
            </a:r>
            <a:r>
              <a:rPr lang="zh-CN" altLang="en-US" sz="2400" dirty="0"/>
              <a:t>。灭点可以看作是无限远处的一点在投影面上的投影。透视投影的灭点可以有无限多个， 不同方向的平行线在投影面上就能形成不同的灭点，坐标轴方向的平行线在投影面上形成的灭点又称作主灭点。因为有</a:t>
            </a:r>
            <a:r>
              <a:rPr lang="en-US" altLang="zh-CN" sz="2400" dirty="0" err="1"/>
              <a:t>x,y</a:t>
            </a:r>
            <a:r>
              <a:rPr lang="zh-CN" altLang="en-US" sz="2400" dirty="0"/>
              <a:t>和</a:t>
            </a:r>
            <a:r>
              <a:rPr lang="en-US" altLang="zh-CN" sz="2400" dirty="0"/>
              <a:t>z</a:t>
            </a:r>
            <a:r>
              <a:rPr lang="zh-CN" altLang="en-US" sz="2400" dirty="0"/>
              <a:t>三个坐标轴，所以主灭点最多有</a:t>
            </a:r>
            <a:r>
              <a:rPr lang="en-US" altLang="zh-CN" sz="2400" dirty="0"/>
              <a:t>3</a:t>
            </a:r>
            <a:r>
              <a:rPr lang="zh-CN" altLang="en-US" sz="2400" dirty="0"/>
              <a:t>个。透视投影是按主灭点的个数来分类的，即按投影面与坐标轴的夹角来分类的，可分为一点透视、二点透视和三点透视。 </a:t>
            </a:r>
          </a:p>
        </p:txBody>
      </p:sp>
      <p:sp>
        <p:nvSpPr>
          <p:cNvPr id="3" name="Text Box 4"/>
          <p:cNvSpPr txBox="1">
            <a:spLocks noChangeArrowheads="1"/>
          </p:cNvSpPr>
          <p:nvPr/>
        </p:nvSpPr>
        <p:spPr bwMode="auto">
          <a:xfrm>
            <a:off x="2195736" y="332656"/>
            <a:ext cx="4599978" cy="707886"/>
          </a:xfrm>
          <a:prstGeom prst="rect">
            <a:avLst/>
          </a:prstGeom>
        </p:spPr>
        <p:txBody>
          <a:bodyPr/>
          <a:lstStyle>
            <a:lvl1pPr marL="54864" algn="ctr">
              <a:spcBef>
                <a:spcPct val="0"/>
              </a:spcBef>
              <a:buNone/>
              <a:defRPr kumimoji="0" sz="4000" i="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黑体" pitchFamily="2" charset="-122"/>
                <a:ea typeface="黑体" pitchFamily="2" charset="-122"/>
                <a:cs typeface="+mj-cs"/>
              </a:defRPr>
            </a:lvl1pPr>
            <a:extLst/>
          </a:lstStyle>
          <a:p>
            <a:r>
              <a:rPr lang="zh-CN" altLang="en-US" dirty="0"/>
              <a:t>透视变换 </a:t>
            </a:r>
          </a:p>
        </p:txBody>
      </p:sp>
    </p:spTree>
    <p:extLst>
      <p:ext uri="{BB962C8B-B14F-4D97-AF65-F5344CB8AC3E}">
        <p14:creationId xmlns:p14="http://schemas.microsoft.com/office/powerpoint/2010/main" val="1337111492"/>
      </p:ext>
    </p:extLst>
  </p:cSld>
  <p:clrMapOvr>
    <a:masterClrMapping/>
  </p:clrMapOvr>
  <p:transition>
    <p:zoom dir="in"/>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20" name="Text Box 1028"/>
          <p:cNvSpPr txBox="1">
            <a:spLocks noChangeArrowheads="1"/>
          </p:cNvSpPr>
          <p:nvPr/>
        </p:nvSpPr>
        <p:spPr bwMode="auto">
          <a:xfrm>
            <a:off x="2450301" y="5502984"/>
            <a:ext cx="489268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a:r>
              <a:rPr lang="zh-CN" altLang="en-US" dirty="0"/>
              <a:t>透视变换</a:t>
            </a:r>
          </a:p>
          <a:p>
            <a:pPr algn="ctr"/>
            <a:r>
              <a:rPr lang="zh-CN" altLang="en-US" dirty="0"/>
              <a:t>（</a:t>
            </a:r>
            <a:r>
              <a:rPr lang="en-US" altLang="zh-CN" i="1" dirty="0"/>
              <a:t>a</a:t>
            </a:r>
            <a:r>
              <a:rPr lang="zh-CN" altLang="en-US" dirty="0"/>
              <a:t>）一点透视； </a:t>
            </a:r>
            <a:r>
              <a:rPr lang="en-US" altLang="zh-CN" dirty="0"/>
              <a:t>(</a:t>
            </a:r>
            <a:r>
              <a:rPr lang="en-US" altLang="zh-CN" i="1" dirty="0"/>
              <a:t>b</a:t>
            </a:r>
            <a:r>
              <a:rPr lang="en-US" altLang="zh-CN" dirty="0"/>
              <a:t>) </a:t>
            </a:r>
            <a:r>
              <a:rPr lang="zh-CN" altLang="en-US" dirty="0"/>
              <a:t>二点透视； </a:t>
            </a:r>
            <a:r>
              <a:rPr lang="en-US" altLang="zh-CN" dirty="0"/>
              <a:t>(</a:t>
            </a:r>
            <a:r>
              <a:rPr lang="en-US" altLang="zh-CN" i="1" dirty="0"/>
              <a:t>c</a:t>
            </a:r>
            <a:r>
              <a:rPr lang="en-US" altLang="zh-CN" dirty="0"/>
              <a:t>) </a:t>
            </a:r>
            <a:r>
              <a:rPr lang="zh-CN" altLang="en-US" dirty="0"/>
              <a:t>三点透视 </a:t>
            </a:r>
          </a:p>
        </p:txBody>
      </p:sp>
      <p:graphicFrame>
        <p:nvGraphicFramePr>
          <p:cNvPr id="111622" name="Object 1030"/>
          <p:cNvGraphicFramePr>
            <a:graphicFrameLocks noChangeAspect="1"/>
          </p:cNvGraphicFramePr>
          <p:nvPr>
            <p:extLst>
              <p:ext uri="{D42A27DB-BD31-4B8C-83A1-F6EECF244321}">
                <p14:modId xmlns:p14="http://schemas.microsoft.com/office/powerpoint/2010/main" val="1413094240"/>
              </p:ext>
            </p:extLst>
          </p:nvPr>
        </p:nvGraphicFramePr>
        <p:xfrm>
          <a:off x="281880" y="1681187"/>
          <a:ext cx="8610600" cy="3192463"/>
        </p:xfrm>
        <a:graphic>
          <a:graphicData uri="http://schemas.openxmlformats.org/presentationml/2006/ole">
            <mc:AlternateContent xmlns:mc="http://schemas.openxmlformats.org/markup-compatibility/2006">
              <mc:Choice xmlns:v="urn:schemas-microsoft-com:vml" Requires="v">
                <p:oleObj spid="_x0000_s47140" name="VISIO" r:id="rId3" imgW="4898880" imgH="1815840" progId="Visio.Drawing.4">
                  <p:embed/>
                </p:oleObj>
              </mc:Choice>
              <mc:Fallback>
                <p:oleObj name="VISIO" r:id="rId3" imgW="4898880" imgH="1815840" progId="Visio.Drawing.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880" y="1681187"/>
                        <a:ext cx="8610600" cy="3192463"/>
                      </a:xfrm>
                      <a:prstGeom prst="rect">
                        <a:avLst/>
                      </a:prstGeom>
                      <a:solidFill>
                        <a:schemeClr val="tx1"/>
                      </a:solidFill>
                      <a:ln>
                        <a:noFill/>
                      </a:ln>
                      <a:effectLst/>
                    </p:spPr>
                  </p:pic>
                </p:oleObj>
              </mc:Fallback>
            </mc:AlternateContent>
          </a:graphicData>
        </a:graphic>
      </p:graphicFrame>
      <p:sp>
        <p:nvSpPr>
          <p:cNvPr id="4" name="Text Box 4"/>
          <p:cNvSpPr txBox="1">
            <a:spLocks noChangeArrowheads="1"/>
          </p:cNvSpPr>
          <p:nvPr/>
        </p:nvSpPr>
        <p:spPr bwMode="auto">
          <a:xfrm>
            <a:off x="2195736" y="332656"/>
            <a:ext cx="4599978" cy="707886"/>
          </a:xfrm>
          <a:prstGeom prst="rect">
            <a:avLst/>
          </a:prstGeom>
        </p:spPr>
        <p:txBody>
          <a:bodyPr/>
          <a:lstStyle>
            <a:lvl1pPr marL="54864" algn="ctr">
              <a:spcBef>
                <a:spcPct val="0"/>
              </a:spcBef>
              <a:buNone/>
              <a:defRPr kumimoji="0" sz="4000" i="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黑体" pitchFamily="2" charset="-122"/>
                <a:ea typeface="黑体" pitchFamily="2" charset="-122"/>
                <a:cs typeface="+mj-cs"/>
              </a:defRPr>
            </a:lvl1pPr>
            <a:extLst/>
          </a:lstStyle>
          <a:p>
            <a:r>
              <a:rPr lang="zh-CN" altLang="en-US" dirty="0"/>
              <a:t>透视变换 </a:t>
            </a:r>
          </a:p>
        </p:txBody>
      </p:sp>
    </p:spTree>
    <p:extLst>
      <p:ext uri="{BB962C8B-B14F-4D97-AF65-F5344CB8AC3E}">
        <p14:creationId xmlns:p14="http://schemas.microsoft.com/office/powerpoint/2010/main" val="3322329522"/>
      </p:ext>
    </p:extLst>
  </p:cSld>
  <p:clrMapOvr>
    <a:masterClrMapping/>
  </p:clrMapOvr>
  <p:transition>
    <p:zoom dir="in"/>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6" name="Text Box 4"/>
          <p:cNvSpPr txBox="1">
            <a:spLocks noChangeArrowheads="1"/>
          </p:cNvSpPr>
          <p:nvPr/>
        </p:nvSpPr>
        <p:spPr bwMode="auto">
          <a:xfrm>
            <a:off x="228600" y="1196752"/>
            <a:ext cx="8763000" cy="53737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zh-CN" altLang="en-US" sz="2400" dirty="0"/>
              <a:t>         一点透视只有一个主灭点，即投影面与一个坐标轴正交，与另外两个坐标轴平行。进行一点透视投影变换，要很好地考虑图面布局，以避免三维形体或对象的平面域积聚成直线或直线积聚成点而影响直观性。具体地说，就是要考虑下列几点</a:t>
            </a:r>
            <a:r>
              <a:rPr lang="en-US" altLang="zh-CN" sz="2400" dirty="0"/>
              <a:t>:  ①</a:t>
            </a:r>
            <a:r>
              <a:rPr lang="zh-CN" altLang="en-US" sz="2400" dirty="0"/>
              <a:t>三维形体或对象与画面 </a:t>
            </a:r>
            <a:r>
              <a:rPr lang="en-US" altLang="zh-CN" sz="2400" dirty="0"/>
              <a:t>(</a:t>
            </a:r>
            <a:r>
              <a:rPr lang="zh-CN" altLang="en-US" sz="2400" dirty="0"/>
              <a:t>投影面</a:t>
            </a:r>
            <a:r>
              <a:rPr lang="en-US" altLang="zh-CN" sz="2400" dirty="0"/>
              <a:t>)</a:t>
            </a:r>
            <a:r>
              <a:rPr lang="zh-CN" altLang="en-US" sz="2400" dirty="0"/>
              <a:t>的相对位置；  ②视距， 即视点与画面的距离；③视点的高度。由此，假设视点在坐标原点， </a:t>
            </a:r>
            <a:r>
              <a:rPr lang="en-US" altLang="zh-CN" sz="2400" dirty="0"/>
              <a:t>z</a:t>
            </a:r>
            <a:r>
              <a:rPr lang="zh-CN" altLang="en-US" sz="2400" dirty="0"/>
              <a:t>坐标轴方向与观察方向重合一致， 三维形体或对象上某一点为</a:t>
            </a:r>
            <a:r>
              <a:rPr lang="en-US" altLang="zh-CN" sz="2400" i="1" dirty="0"/>
              <a:t>P</a:t>
            </a:r>
            <a:r>
              <a:rPr lang="en-US" altLang="zh-CN" sz="2400" dirty="0"/>
              <a:t>(</a:t>
            </a:r>
            <a:r>
              <a:rPr lang="en-US" altLang="zh-CN" sz="2400" i="1" dirty="0"/>
              <a:t>x, y, z</a:t>
            </a:r>
            <a:r>
              <a:rPr lang="en-US" altLang="zh-CN" sz="2400" dirty="0"/>
              <a:t>)</a:t>
            </a:r>
            <a:r>
              <a:rPr lang="zh-CN" altLang="en-US" sz="2400" dirty="0"/>
              <a:t>，一点透视变换后在投影面（观察平面）</a:t>
            </a:r>
            <a:r>
              <a:rPr lang="en-US" altLang="zh-CN" sz="2400" i="1" dirty="0"/>
              <a:t>UO</a:t>
            </a:r>
            <a:r>
              <a:rPr lang="en-US" altLang="zh-CN" sz="2400" dirty="0"/>
              <a:t>′</a:t>
            </a:r>
            <a:r>
              <a:rPr lang="en-US" altLang="zh-CN" sz="2400" i="1" dirty="0"/>
              <a:t>V</a:t>
            </a:r>
            <a:r>
              <a:rPr lang="zh-CN" altLang="en-US" sz="2400" dirty="0"/>
              <a:t>上的对应点为</a:t>
            </a:r>
            <a:r>
              <a:rPr lang="en-US" altLang="zh-CN" sz="2400" i="1" dirty="0"/>
              <a:t>P</a:t>
            </a:r>
            <a:r>
              <a:rPr lang="en-US" altLang="zh-CN" sz="2400" dirty="0"/>
              <a:t>′(</a:t>
            </a:r>
            <a:r>
              <a:rPr lang="en-US" altLang="zh-CN" sz="2400" i="1" dirty="0"/>
              <a:t>x</a:t>
            </a:r>
            <a:r>
              <a:rPr lang="en-US" altLang="zh-CN" sz="2400" dirty="0"/>
              <a:t>′, </a:t>
            </a:r>
            <a:r>
              <a:rPr lang="en-US" altLang="zh-CN" sz="2400" i="1" dirty="0"/>
              <a:t>y</a:t>
            </a:r>
            <a:r>
              <a:rPr lang="en-US" altLang="zh-CN" sz="2400" dirty="0"/>
              <a:t>′, </a:t>
            </a:r>
            <a:r>
              <a:rPr lang="en-US" altLang="zh-CN" sz="2400" i="1" dirty="0"/>
              <a:t>z</a:t>
            </a:r>
            <a:r>
              <a:rPr lang="en-US" altLang="zh-CN" sz="2400" dirty="0"/>
              <a:t>′)</a:t>
            </a:r>
            <a:r>
              <a:rPr lang="zh-CN" altLang="en-US" sz="2400" dirty="0"/>
              <a:t>， 投影面与</a:t>
            </a:r>
            <a:r>
              <a:rPr lang="en-US" altLang="zh-CN" sz="2400" dirty="0"/>
              <a:t>z</a:t>
            </a:r>
            <a:r>
              <a:rPr lang="zh-CN" altLang="en-US" sz="2400" dirty="0"/>
              <a:t>轴垂直，且与视点的距离为</a:t>
            </a:r>
            <a:r>
              <a:rPr lang="en-US" altLang="zh-CN" sz="2400" dirty="0"/>
              <a:t>d</a:t>
            </a:r>
            <a:r>
              <a:rPr lang="zh-CN" altLang="en-US" sz="2400" dirty="0"/>
              <a:t>， </a:t>
            </a:r>
            <a:r>
              <a:rPr lang="en-US" altLang="zh-CN" sz="2400" dirty="0"/>
              <a:t>z</a:t>
            </a:r>
            <a:r>
              <a:rPr lang="zh-CN" altLang="en-US" sz="2400" dirty="0"/>
              <a:t>轴过投影面窗口的中心，窗口是边长为</a:t>
            </a:r>
            <a:r>
              <a:rPr lang="en-US" altLang="zh-CN" sz="2400" dirty="0"/>
              <a:t>2</a:t>
            </a:r>
            <a:r>
              <a:rPr lang="en-US" altLang="zh-CN" sz="2400" i="1" dirty="0"/>
              <a:t>S</a:t>
            </a:r>
            <a:r>
              <a:rPr lang="zh-CN" altLang="en-US" sz="2400" dirty="0"/>
              <a:t>的正方形，如图所示。根据相似三角形对应边成比例的关系，有： </a:t>
            </a:r>
          </a:p>
        </p:txBody>
      </p:sp>
      <p:sp>
        <p:nvSpPr>
          <p:cNvPr id="3" name="Text Box 4"/>
          <p:cNvSpPr txBox="1">
            <a:spLocks noChangeArrowheads="1"/>
          </p:cNvSpPr>
          <p:nvPr/>
        </p:nvSpPr>
        <p:spPr bwMode="auto">
          <a:xfrm>
            <a:off x="2195736" y="332656"/>
            <a:ext cx="4599978" cy="707886"/>
          </a:xfrm>
          <a:prstGeom prst="rect">
            <a:avLst/>
          </a:prstGeom>
        </p:spPr>
        <p:txBody>
          <a:bodyPr/>
          <a:lstStyle>
            <a:lvl1pPr marL="54864" algn="ctr">
              <a:spcBef>
                <a:spcPct val="0"/>
              </a:spcBef>
              <a:buNone/>
              <a:defRPr kumimoji="0" sz="4000" i="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黑体" pitchFamily="2" charset="-122"/>
                <a:ea typeface="黑体" pitchFamily="2" charset="-122"/>
                <a:cs typeface="+mj-cs"/>
              </a:defRPr>
            </a:lvl1pPr>
            <a:extLst/>
          </a:lstStyle>
          <a:p>
            <a:r>
              <a:rPr lang="zh-CN" altLang="en-US" dirty="0"/>
              <a:t>透视变换 </a:t>
            </a:r>
          </a:p>
        </p:txBody>
      </p:sp>
    </p:spTree>
    <p:extLst>
      <p:ext uri="{BB962C8B-B14F-4D97-AF65-F5344CB8AC3E}">
        <p14:creationId xmlns:p14="http://schemas.microsoft.com/office/powerpoint/2010/main" val="2689915812"/>
      </p:ext>
    </p:extLst>
  </p:cSld>
  <p:clrMapOvr>
    <a:masterClrMapping/>
  </p:clrMapOvr>
  <p:transition>
    <p:zoom dir="in"/>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3668" name="Object 4"/>
          <p:cNvGraphicFramePr>
            <a:graphicFrameLocks noChangeAspect="1"/>
          </p:cNvGraphicFramePr>
          <p:nvPr>
            <p:extLst>
              <p:ext uri="{D42A27DB-BD31-4B8C-83A1-F6EECF244321}">
                <p14:modId xmlns:p14="http://schemas.microsoft.com/office/powerpoint/2010/main" val="1818612020"/>
              </p:ext>
            </p:extLst>
          </p:nvPr>
        </p:nvGraphicFramePr>
        <p:xfrm>
          <a:off x="2819400" y="1335658"/>
          <a:ext cx="3429000" cy="2165350"/>
        </p:xfrm>
        <a:graphic>
          <a:graphicData uri="http://schemas.openxmlformats.org/presentationml/2006/ole">
            <mc:AlternateContent xmlns:mc="http://schemas.openxmlformats.org/markup-compatibility/2006">
              <mc:Choice xmlns:v="urn:schemas-microsoft-com:vml" Requires="v">
                <p:oleObj spid="_x0000_s48198" name="Equation" r:id="rId3" imgW="1447560" imgH="914400" progId="Equation.DSMT4">
                  <p:embed/>
                </p:oleObj>
              </mc:Choice>
              <mc:Fallback>
                <p:oleObj name="Equation" r:id="rId3" imgW="1447560" imgH="9144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1335658"/>
                        <a:ext cx="3429000" cy="2165350"/>
                      </a:xfrm>
                      <a:prstGeom prst="rect">
                        <a:avLst/>
                      </a:prstGeom>
                      <a:solidFill>
                        <a:schemeClr val="tx1"/>
                      </a:solidFill>
                      <a:ln>
                        <a:noFill/>
                      </a:ln>
                      <a:effectLst/>
                    </p:spPr>
                  </p:pic>
                </p:oleObj>
              </mc:Fallback>
            </mc:AlternateContent>
          </a:graphicData>
        </a:graphic>
      </p:graphicFrame>
      <p:sp>
        <p:nvSpPr>
          <p:cNvPr id="113670" name="Text Box 6"/>
          <p:cNvSpPr txBox="1">
            <a:spLocks noChangeArrowheads="1"/>
          </p:cNvSpPr>
          <p:nvPr/>
        </p:nvSpPr>
        <p:spPr bwMode="auto">
          <a:xfrm>
            <a:off x="251520" y="3534107"/>
            <a:ext cx="870267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400" dirty="0"/>
              <a:t>        </a:t>
            </a:r>
            <a:r>
              <a:rPr lang="zh-CN" altLang="en-US" sz="2400" dirty="0"/>
              <a:t>利用齐次坐标，与二维几何变换类似，将该过程写成变换矩阵形式为 </a:t>
            </a:r>
          </a:p>
        </p:txBody>
      </p:sp>
      <p:graphicFrame>
        <p:nvGraphicFramePr>
          <p:cNvPr id="113671" name="Object 7"/>
          <p:cNvGraphicFramePr>
            <a:graphicFrameLocks noChangeAspect="1"/>
          </p:cNvGraphicFramePr>
          <p:nvPr>
            <p:extLst>
              <p:ext uri="{D42A27DB-BD31-4B8C-83A1-F6EECF244321}">
                <p14:modId xmlns:p14="http://schemas.microsoft.com/office/powerpoint/2010/main" val="437948347"/>
              </p:ext>
            </p:extLst>
          </p:nvPr>
        </p:nvGraphicFramePr>
        <p:xfrm>
          <a:off x="3052763" y="4313238"/>
          <a:ext cx="3289300" cy="2106612"/>
        </p:xfrm>
        <a:graphic>
          <a:graphicData uri="http://schemas.openxmlformats.org/presentationml/2006/ole">
            <mc:AlternateContent xmlns:mc="http://schemas.openxmlformats.org/markup-compatibility/2006">
              <mc:Choice xmlns:v="urn:schemas-microsoft-com:vml" Requires="v">
                <p:oleObj spid="_x0000_s48199" name="Equation" r:id="rId5" imgW="1587240" imgH="1015920" progId="Equation.DSMT4">
                  <p:embed/>
                </p:oleObj>
              </mc:Choice>
              <mc:Fallback>
                <p:oleObj name="Equation" r:id="rId5" imgW="1587240" imgH="1015920" progId="Equation.DSMT4">
                  <p:embed/>
                  <p:pic>
                    <p:nvPicPr>
                      <p:cNvPr id="0" name=""/>
                      <p:cNvPicPr>
                        <a:picLocks noChangeAspect="1" noChangeArrowheads="1"/>
                      </p:cNvPicPr>
                      <p:nvPr/>
                    </p:nvPicPr>
                    <p:blipFill>
                      <a:blip r:embed="rId6"/>
                      <a:srcRect/>
                      <a:stretch>
                        <a:fillRect/>
                      </a:stretch>
                    </p:blipFill>
                    <p:spPr bwMode="auto">
                      <a:xfrm>
                        <a:off x="3052763" y="4313238"/>
                        <a:ext cx="3289300" cy="2106612"/>
                      </a:xfrm>
                      <a:prstGeom prst="rect">
                        <a:avLst/>
                      </a:prstGeom>
                      <a:solidFill>
                        <a:schemeClr val="tx1"/>
                      </a:solidFill>
                      <a:ln>
                        <a:noFill/>
                      </a:ln>
                      <a:effectLst/>
                    </p:spPr>
                  </p:pic>
                </p:oleObj>
              </mc:Fallback>
            </mc:AlternateContent>
          </a:graphicData>
        </a:graphic>
      </p:graphicFrame>
      <p:sp>
        <p:nvSpPr>
          <p:cNvPr id="7" name="Text Box 4"/>
          <p:cNvSpPr txBox="1">
            <a:spLocks noChangeArrowheads="1"/>
          </p:cNvSpPr>
          <p:nvPr/>
        </p:nvSpPr>
        <p:spPr bwMode="auto">
          <a:xfrm>
            <a:off x="2195736" y="332656"/>
            <a:ext cx="4599978" cy="707886"/>
          </a:xfrm>
          <a:prstGeom prst="rect">
            <a:avLst/>
          </a:prstGeom>
        </p:spPr>
        <p:txBody>
          <a:bodyPr/>
          <a:lstStyle>
            <a:lvl1pPr marL="54864" algn="ctr">
              <a:spcBef>
                <a:spcPct val="0"/>
              </a:spcBef>
              <a:buNone/>
              <a:defRPr kumimoji="0" sz="4000" i="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黑体" pitchFamily="2" charset="-122"/>
                <a:ea typeface="黑体" pitchFamily="2" charset="-122"/>
                <a:cs typeface="+mj-cs"/>
              </a:defRPr>
            </a:lvl1pPr>
            <a:extLst/>
          </a:lstStyle>
          <a:p>
            <a:r>
              <a:rPr lang="zh-CN" altLang="en-US" dirty="0"/>
              <a:t>透视变换 </a:t>
            </a:r>
          </a:p>
        </p:txBody>
      </p:sp>
    </p:spTree>
    <p:extLst>
      <p:ext uri="{BB962C8B-B14F-4D97-AF65-F5344CB8AC3E}">
        <p14:creationId xmlns:p14="http://schemas.microsoft.com/office/powerpoint/2010/main" val="3319586906"/>
      </p:ext>
    </p:extLst>
  </p:cSld>
  <p:clrMapOvr>
    <a:masterClrMapping/>
  </p:clrMapOvr>
  <p:transition>
    <p:zoom dir="in"/>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4" name="Text Box 4"/>
          <p:cNvSpPr txBox="1">
            <a:spLocks noChangeArrowheads="1"/>
          </p:cNvSpPr>
          <p:nvPr/>
        </p:nvSpPr>
        <p:spPr bwMode="auto">
          <a:xfrm>
            <a:off x="827584" y="2420888"/>
            <a:ext cx="380077"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400" dirty="0"/>
              <a:t>一点透视变换 </a:t>
            </a:r>
          </a:p>
        </p:txBody>
      </p:sp>
      <p:graphicFrame>
        <p:nvGraphicFramePr>
          <p:cNvPr id="112646" name="Object 6"/>
          <p:cNvGraphicFramePr>
            <a:graphicFrameLocks noChangeAspect="1"/>
          </p:cNvGraphicFramePr>
          <p:nvPr>
            <p:extLst>
              <p:ext uri="{D42A27DB-BD31-4B8C-83A1-F6EECF244321}">
                <p14:modId xmlns:p14="http://schemas.microsoft.com/office/powerpoint/2010/main" val="644825189"/>
              </p:ext>
            </p:extLst>
          </p:nvPr>
        </p:nvGraphicFramePr>
        <p:xfrm>
          <a:off x="1524000" y="1556792"/>
          <a:ext cx="6629400" cy="4964112"/>
        </p:xfrm>
        <a:graphic>
          <a:graphicData uri="http://schemas.openxmlformats.org/presentationml/2006/ole">
            <mc:AlternateContent xmlns:mc="http://schemas.openxmlformats.org/markup-compatibility/2006">
              <mc:Choice xmlns:v="urn:schemas-microsoft-com:vml" Requires="v">
                <p:oleObj spid="_x0000_s49188" name="VISIO" r:id="rId3" imgW="2849040" imgH="2134080" progId="Visio.Drawing.4">
                  <p:embed/>
                </p:oleObj>
              </mc:Choice>
              <mc:Fallback>
                <p:oleObj name="VISIO" r:id="rId3" imgW="2849040" imgH="2134080" progId="Visio.Drawing.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556792"/>
                        <a:ext cx="6629400" cy="4964112"/>
                      </a:xfrm>
                      <a:prstGeom prst="rect">
                        <a:avLst/>
                      </a:prstGeom>
                      <a:solidFill>
                        <a:schemeClr val="tx1"/>
                      </a:solidFill>
                      <a:ln>
                        <a:noFill/>
                      </a:ln>
                      <a:effectLst/>
                    </p:spPr>
                  </p:pic>
                </p:oleObj>
              </mc:Fallback>
            </mc:AlternateContent>
          </a:graphicData>
        </a:graphic>
      </p:graphicFrame>
      <p:sp>
        <p:nvSpPr>
          <p:cNvPr id="4" name="Text Box 4"/>
          <p:cNvSpPr txBox="1">
            <a:spLocks noChangeArrowheads="1"/>
          </p:cNvSpPr>
          <p:nvPr/>
        </p:nvSpPr>
        <p:spPr bwMode="auto">
          <a:xfrm>
            <a:off x="2195736" y="332656"/>
            <a:ext cx="4599978" cy="707886"/>
          </a:xfrm>
          <a:prstGeom prst="rect">
            <a:avLst/>
          </a:prstGeom>
        </p:spPr>
        <p:txBody>
          <a:bodyPr/>
          <a:lstStyle>
            <a:lvl1pPr marL="54864" algn="ctr">
              <a:spcBef>
                <a:spcPct val="0"/>
              </a:spcBef>
              <a:buNone/>
              <a:defRPr kumimoji="0" sz="4000" i="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黑体" pitchFamily="2" charset="-122"/>
                <a:ea typeface="黑体" pitchFamily="2" charset="-122"/>
                <a:cs typeface="+mj-cs"/>
              </a:defRPr>
            </a:lvl1pPr>
            <a:extLst/>
          </a:lstStyle>
          <a:p>
            <a:r>
              <a:rPr lang="zh-CN" altLang="en-US" dirty="0"/>
              <a:t>透视变换 </a:t>
            </a:r>
          </a:p>
        </p:txBody>
      </p:sp>
    </p:spTree>
    <p:extLst>
      <p:ext uri="{BB962C8B-B14F-4D97-AF65-F5344CB8AC3E}">
        <p14:creationId xmlns:p14="http://schemas.microsoft.com/office/powerpoint/2010/main" val="1310281866"/>
      </p:ext>
    </p:extLst>
  </p:cSld>
  <p:clrMapOvr>
    <a:masterClrMapping/>
  </p:clrMapOvr>
  <p:transition>
    <p:zoom dir="in"/>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a:xfrm>
            <a:off x="1198563" y="657225"/>
            <a:ext cx="4776787" cy="782638"/>
          </a:xfrm>
        </p:spPr>
        <p:txBody>
          <a:bodyPr/>
          <a:lstStyle/>
          <a:p>
            <a:r>
              <a:rPr lang="zh-CN" altLang="en-US" sz="4000">
                <a:latin typeface="黑体" pitchFamily="2" charset="-122"/>
                <a:ea typeface="黑体" pitchFamily="2" charset="-122"/>
              </a:rPr>
              <a:t>谢谢大家</a:t>
            </a:r>
          </a:p>
        </p:txBody>
      </p:sp>
      <p:sp>
        <p:nvSpPr>
          <p:cNvPr id="201731" name="Rectangle 3"/>
          <p:cNvSpPr>
            <a:spLocks noGrp="1" noChangeArrowheads="1"/>
          </p:cNvSpPr>
          <p:nvPr>
            <p:ph type="body" sz="half" idx="1"/>
          </p:nvPr>
        </p:nvSpPr>
        <p:spPr>
          <a:xfrm>
            <a:off x="1116013" y="2420938"/>
            <a:ext cx="7126287" cy="3078162"/>
          </a:xfrm>
        </p:spPr>
        <p:txBody>
          <a:bodyPr/>
          <a:lstStyle/>
          <a:p>
            <a:pPr>
              <a:buFont typeface="Wingdings" pitchFamily="2" charset="2"/>
              <a:buNone/>
            </a:pPr>
            <a:r>
              <a:rPr lang="zh-CN" altLang="en-US" sz="2800" dirty="0">
                <a:latin typeface="黑体" pitchFamily="2" charset="-122"/>
                <a:ea typeface="黑体" pitchFamily="2" charset="-122"/>
              </a:rPr>
              <a:t>作业</a:t>
            </a:r>
          </a:p>
          <a:p>
            <a:pPr>
              <a:buFont typeface="Wingdings" pitchFamily="2" charset="2"/>
              <a:buNone/>
            </a:pPr>
            <a:r>
              <a:rPr lang="en-US" altLang="zh-CN" sz="2800" dirty="0">
                <a:latin typeface="黑体" pitchFamily="2" charset="-122"/>
                <a:ea typeface="黑体" pitchFamily="2" charset="-122"/>
              </a:rPr>
              <a:t>1. P83 </a:t>
            </a:r>
            <a:r>
              <a:rPr lang="zh-CN" altLang="en-US" sz="2800" dirty="0">
                <a:latin typeface="黑体" pitchFamily="2" charset="-122"/>
                <a:ea typeface="黑体" pitchFamily="2" charset="-122"/>
              </a:rPr>
              <a:t>第</a:t>
            </a:r>
            <a:r>
              <a:rPr lang="en-US" altLang="zh-CN" sz="2800" dirty="0">
                <a:latin typeface="黑体" pitchFamily="2" charset="-122"/>
                <a:ea typeface="黑体" pitchFamily="2" charset="-122"/>
              </a:rPr>
              <a:t>1</a:t>
            </a:r>
            <a:r>
              <a:rPr lang="zh-CN" altLang="en-US" sz="2800" dirty="0">
                <a:latin typeface="黑体" pitchFamily="2" charset="-122"/>
                <a:ea typeface="黑体" pitchFamily="2" charset="-122"/>
              </a:rPr>
              <a:t>题，只对</a:t>
            </a:r>
            <a:r>
              <a:rPr lang="en-US" altLang="zh-CN" sz="2800" dirty="0">
                <a:latin typeface="黑体" pitchFamily="2" charset="-122"/>
                <a:ea typeface="黑体" pitchFamily="2" charset="-122"/>
              </a:rPr>
              <a:t>f</a:t>
            </a:r>
            <a:r>
              <a:rPr lang="en-US" altLang="zh-CN" sz="2000" dirty="0">
                <a:latin typeface="黑体" pitchFamily="2" charset="-122"/>
                <a:ea typeface="黑体" pitchFamily="2" charset="-122"/>
              </a:rPr>
              <a:t>1</a:t>
            </a:r>
            <a:r>
              <a:rPr lang="zh-CN" altLang="en-US" sz="2800" dirty="0">
                <a:latin typeface="黑体" pitchFamily="2" charset="-122"/>
                <a:ea typeface="黑体" pitchFamily="2" charset="-122"/>
              </a:rPr>
              <a:t>旋转</a:t>
            </a:r>
            <a:r>
              <a:rPr lang="en-US" altLang="zh-CN" sz="2800" dirty="0">
                <a:latin typeface="黑体" pitchFamily="2" charset="-122"/>
                <a:ea typeface="黑体" pitchFamily="2" charset="-122"/>
              </a:rPr>
              <a:t>45</a:t>
            </a:r>
            <a:r>
              <a:rPr lang="zh-CN" altLang="en-US" sz="2800" dirty="0">
                <a:latin typeface="黑体" pitchFamily="2" charset="-122"/>
                <a:ea typeface="黑体" pitchFamily="2" charset="-122"/>
              </a:rPr>
              <a:t>度和</a:t>
            </a:r>
            <a:r>
              <a:rPr lang="en-US" altLang="zh-CN" sz="2800" dirty="0">
                <a:latin typeface="黑体" pitchFamily="2" charset="-122"/>
                <a:ea typeface="黑体" pitchFamily="2" charset="-122"/>
              </a:rPr>
              <a:t>90</a:t>
            </a:r>
            <a:r>
              <a:rPr lang="zh-CN" altLang="en-US" sz="2800" dirty="0">
                <a:latin typeface="黑体" pitchFamily="2" charset="-122"/>
                <a:ea typeface="黑体" pitchFamily="2" charset="-122"/>
              </a:rPr>
              <a:t>度。</a:t>
            </a:r>
          </a:p>
          <a:p>
            <a:pPr>
              <a:buFont typeface="Wingdings" pitchFamily="2" charset="2"/>
              <a:buNone/>
            </a:pPr>
            <a:r>
              <a:rPr lang="en-US" altLang="zh-CN" sz="2800" dirty="0">
                <a:latin typeface="黑体" pitchFamily="2" charset="-122"/>
                <a:ea typeface="黑体" pitchFamily="2" charset="-122"/>
              </a:rPr>
              <a:t>2. P83 </a:t>
            </a:r>
            <a:r>
              <a:rPr lang="zh-CN" altLang="en-US" sz="2800" dirty="0">
                <a:latin typeface="黑体" pitchFamily="2" charset="-122"/>
                <a:ea typeface="黑体" pitchFamily="2" charset="-122"/>
              </a:rPr>
              <a:t>第</a:t>
            </a:r>
            <a:r>
              <a:rPr lang="en-US" altLang="zh-CN" sz="2800" dirty="0">
                <a:latin typeface="黑体" pitchFamily="2" charset="-122"/>
                <a:ea typeface="黑体" pitchFamily="2" charset="-122"/>
              </a:rPr>
              <a:t>2</a:t>
            </a:r>
            <a:r>
              <a:rPr lang="zh-CN" altLang="en-US" sz="2800" dirty="0">
                <a:latin typeface="黑体" pitchFamily="2" charset="-122"/>
                <a:ea typeface="黑体" pitchFamily="2" charset="-122"/>
              </a:rPr>
              <a:t>题，改成放大</a:t>
            </a:r>
            <a:r>
              <a:rPr lang="en-US" altLang="zh-CN" sz="2800" dirty="0">
                <a:latin typeface="黑体" pitchFamily="2" charset="-122"/>
                <a:ea typeface="黑体" pitchFamily="2" charset="-122"/>
              </a:rPr>
              <a:t>2.3*1.6</a:t>
            </a:r>
            <a:r>
              <a:rPr lang="zh-CN" altLang="en-US" sz="2800" dirty="0">
                <a:latin typeface="黑体" pitchFamily="2" charset="-122"/>
                <a:ea typeface="黑体" pitchFamily="2" charset="-122"/>
              </a:rPr>
              <a:t>倍</a:t>
            </a:r>
            <a:r>
              <a:rPr lang="en-US" altLang="zh-CN" sz="2800" dirty="0">
                <a:latin typeface="黑体" pitchFamily="2" charset="-122"/>
                <a:ea typeface="黑体" pitchFamily="2" charset="-122"/>
              </a:rPr>
              <a:t>,</a:t>
            </a:r>
            <a:r>
              <a:rPr lang="zh-CN" altLang="en-US" sz="2800" dirty="0">
                <a:latin typeface="黑体" pitchFamily="2" charset="-122"/>
                <a:ea typeface="黑体" pitchFamily="2" charset="-122"/>
              </a:rPr>
              <a:t>采用列插值法。</a:t>
            </a:r>
          </a:p>
        </p:txBody>
      </p:sp>
    </p:spTree>
    <p:extLst>
      <p:ext uri="{BB962C8B-B14F-4D97-AF65-F5344CB8AC3E}">
        <p14:creationId xmlns:p14="http://schemas.microsoft.com/office/powerpoint/2010/main" val="2498785665"/>
      </p:ext>
    </p:extLst>
  </p:cSld>
  <p:clrMapOvr>
    <a:masterClrMapping/>
  </p:clrMapOvr>
  <p:transition spd="slow">
    <p:wipe dir="d"/>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457200" y="1646237"/>
            <a:ext cx="8229600" cy="4526280"/>
          </a:xfrm>
          <a:prstGeom prst="rect">
            <a:avLst/>
          </a:prstGeom>
        </p:spPr>
        <p:txBody>
          <a:bodyPr/>
          <a:lstStyle/>
          <a:p>
            <a:r>
              <a:rPr lang="zh-CN" altLang="en-US" sz="6000" dirty="0"/>
              <a:t>谢谢大家</a:t>
            </a:r>
          </a:p>
        </p:txBody>
      </p:sp>
    </p:spTree>
    <p:extLst>
      <p:ext uri="{BB962C8B-B14F-4D97-AF65-F5344CB8AC3E}">
        <p14:creationId xmlns:p14="http://schemas.microsoft.com/office/powerpoint/2010/main" val="1978393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a:xfrm>
            <a:off x="900113" y="333375"/>
            <a:ext cx="7452518" cy="1098550"/>
          </a:xfrm>
        </p:spPr>
        <p:txBody>
          <a:bodyPr/>
          <a:lstStyle/>
          <a:p>
            <a:pPr algn="ctr"/>
            <a:r>
              <a:rPr lang="zh-CN" altLang="en-US" sz="3600" i="0" dirty="0">
                <a:latin typeface="黑体" pitchFamily="2" charset="-122"/>
                <a:ea typeface="黑体" pitchFamily="2" charset="-122"/>
              </a:rPr>
              <a:t>图像的平移</a:t>
            </a:r>
            <a:br>
              <a:rPr lang="zh-CN" altLang="en-US" sz="3600" i="0" dirty="0">
                <a:latin typeface="黑体" pitchFamily="2" charset="-122"/>
                <a:ea typeface="黑体" pitchFamily="2" charset="-122"/>
              </a:rPr>
            </a:br>
            <a:r>
              <a:rPr lang="zh-CN" altLang="en-US" sz="3600" i="0" dirty="0">
                <a:latin typeface="黑体" pitchFamily="2" charset="-122"/>
                <a:ea typeface="黑体" pitchFamily="2" charset="-122"/>
              </a:rPr>
              <a:t>              </a:t>
            </a:r>
            <a:r>
              <a:rPr lang="en-US" altLang="zh-CN" sz="3200" i="0" dirty="0">
                <a:latin typeface="Times New Roman"/>
                <a:ea typeface="黑体" pitchFamily="2" charset="-122"/>
              </a:rPr>
              <a:t>——</a:t>
            </a:r>
            <a:r>
              <a:rPr lang="zh-CN" altLang="en-US" sz="3200" i="0" dirty="0">
                <a:latin typeface="黑体" pitchFamily="2" charset="-122"/>
                <a:ea typeface="黑体" pitchFamily="2" charset="-122"/>
              </a:rPr>
              <a:t>示例</a:t>
            </a:r>
          </a:p>
        </p:txBody>
      </p:sp>
      <p:grpSp>
        <p:nvGrpSpPr>
          <p:cNvPr id="394245" name="Group 5"/>
          <p:cNvGrpSpPr>
            <a:grpSpLocks/>
          </p:cNvGrpSpPr>
          <p:nvPr/>
        </p:nvGrpSpPr>
        <p:grpSpPr bwMode="auto">
          <a:xfrm>
            <a:off x="827088" y="2565400"/>
            <a:ext cx="865187" cy="863600"/>
            <a:chOff x="657" y="2387"/>
            <a:chExt cx="545" cy="544"/>
          </a:xfrm>
        </p:grpSpPr>
        <p:sp>
          <p:nvSpPr>
            <p:cNvPr id="394246" name="Rectangle 6"/>
            <p:cNvSpPr>
              <a:spLocks noChangeArrowheads="1"/>
            </p:cNvSpPr>
            <p:nvPr/>
          </p:nvSpPr>
          <p:spPr bwMode="auto">
            <a:xfrm>
              <a:off x="657" y="2387"/>
              <a:ext cx="182" cy="18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4247" name="Rectangle 7"/>
            <p:cNvSpPr>
              <a:spLocks noChangeArrowheads="1"/>
            </p:cNvSpPr>
            <p:nvPr/>
          </p:nvSpPr>
          <p:spPr bwMode="auto">
            <a:xfrm>
              <a:off x="839" y="2387"/>
              <a:ext cx="182" cy="181"/>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4248" name="Rectangle 8"/>
            <p:cNvSpPr>
              <a:spLocks noChangeArrowheads="1"/>
            </p:cNvSpPr>
            <p:nvPr/>
          </p:nvSpPr>
          <p:spPr bwMode="auto">
            <a:xfrm>
              <a:off x="657" y="2568"/>
              <a:ext cx="182" cy="181"/>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solidFill>
                  <a:schemeClr val="folHlink"/>
                </a:solidFill>
                <a:latin typeface="Tahoma" pitchFamily="34" charset="0"/>
              </a:endParaRPr>
            </a:p>
          </p:txBody>
        </p:sp>
        <p:sp>
          <p:nvSpPr>
            <p:cNvPr id="394249" name="Rectangle 9"/>
            <p:cNvSpPr>
              <a:spLocks noChangeArrowheads="1"/>
            </p:cNvSpPr>
            <p:nvPr/>
          </p:nvSpPr>
          <p:spPr bwMode="auto">
            <a:xfrm>
              <a:off x="1020" y="2387"/>
              <a:ext cx="182" cy="181"/>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4250" name="Rectangle 10"/>
            <p:cNvSpPr>
              <a:spLocks noChangeArrowheads="1"/>
            </p:cNvSpPr>
            <p:nvPr/>
          </p:nvSpPr>
          <p:spPr bwMode="auto">
            <a:xfrm>
              <a:off x="839" y="2568"/>
              <a:ext cx="182" cy="181"/>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4251" name="Rectangle 11"/>
            <p:cNvSpPr>
              <a:spLocks noChangeArrowheads="1"/>
            </p:cNvSpPr>
            <p:nvPr/>
          </p:nvSpPr>
          <p:spPr bwMode="auto">
            <a:xfrm>
              <a:off x="1020" y="2568"/>
              <a:ext cx="182" cy="181"/>
            </a:xfrm>
            <a:prstGeom prst="rect">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4252" name="Rectangle 12"/>
            <p:cNvSpPr>
              <a:spLocks noChangeArrowheads="1"/>
            </p:cNvSpPr>
            <p:nvPr/>
          </p:nvSpPr>
          <p:spPr bwMode="auto">
            <a:xfrm>
              <a:off x="657" y="2750"/>
              <a:ext cx="182" cy="181"/>
            </a:xfrm>
            <a:prstGeom prst="rect">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4253" name="Rectangle 13"/>
            <p:cNvSpPr>
              <a:spLocks noChangeArrowheads="1"/>
            </p:cNvSpPr>
            <p:nvPr/>
          </p:nvSpPr>
          <p:spPr bwMode="auto">
            <a:xfrm>
              <a:off x="839" y="2750"/>
              <a:ext cx="182" cy="181"/>
            </a:xfrm>
            <a:prstGeom prst="rect">
              <a:avLst/>
            </a:prstGeom>
            <a:solidFill>
              <a:srgbClr val="CC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4254" name="Rectangle 14"/>
            <p:cNvSpPr>
              <a:spLocks noChangeArrowheads="1"/>
            </p:cNvSpPr>
            <p:nvPr/>
          </p:nvSpPr>
          <p:spPr bwMode="auto">
            <a:xfrm>
              <a:off x="1020" y="2750"/>
              <a:ext cx="182" cy="181"/>
            </a:xfrm>
            <a:prstGeom prst="rect">
              <a:avLst/>
            </a:prstGeom>
            <a:solidFill>
              <a:srgbClr val="FF33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94257" name="Text Box 17"/>
          <p:cNvSpPr txBox="1">
            <a:spLocks noChangeArrowheads="1"/>
          </p:cNvSpPr>
          <p:nvPr/>
        </p:nvSpPr>
        <p:spPr bwMode="auto">
          <a:xfrm>
            <a:off x="827088" y="5229225"/>
            <a:ext cx="6757987" cy="860425"/>
          </a:xfrm>
          <a:prstGeom prst="rect">
            <a:avLst/>
          </a:prstGeom>
          <a:noFill/>
          <a:ln w="38100" cmpd="dbl">
            <a:solidFill>
              <a:srgbClr val="66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FontTx/>
              <a:buChar char="•"/>
            </a:pPr>
            <a:r>
              <a:rPr kumimoji="1" lang="zh-CN" altLang="en-US" sz="2400" b="1">
                <a:solidFill>
                  <a:srgbClr val="FF99FF"/>
                </a:solidFill>
                <a:latin typeface="华文细黑" pitchFamily="2" charset="-122"/>
                <a:ea typeface="华文细黑" pitchFamily="2" charset="-122"/>
              </a:rPr>
              <a:t>注意：平移后的景物与原图像相同，但“画布”一定是扩大了。否则就会丢失信息。</a:t>
            </a:r>
          </a:p>
        </p:txBody>
      </p:sp>
      <p:grpSp>
        <p:nvGrpSpPr>
          <p:cNvPr id="394302" name="Group 62"/>
          <p:cNvGrpSpPr>
            <a:grpSpLocks/>
          </p:cNvGrpSpPr>
          <p:nvPr/>
        </p:nvGrpSpPr>
        <p:grpSpPr bwMode="auto">
          <a:xfrm>
            <a:off x="2051050" y="2276475"/>
            <a:ext cx="1584325" cy="1301750"/>
            <a:chOff x="1292" y="1434"/>
            <a:chExt cx="998" cy="820"/>
          </a:xfrm>
        </p:grpSpPr>
        <p:sp>
          <p:nvSpPr>
            <p:cNvPr id="394255" name="AutoShape 15"/>
            <p:cNvSpPr>
              <a:spLocks noChangeArrowheads="1"/>
            </p:cNvSpPr>
            <p:nvPr/>
          </p:nvSpPr>
          <p:spPr bwMode="auto">
            <a:xfrm>
              <a:off x="1474" y="1706"/>
              <a:ext cx="557" cy="111"/>
            </a:xfrm>
            <a:prstGeom prst="rightArrow">
              <a:avLst>
                <a:gd name="adj1" fmla="val 50000"/>
                <a:gd name="adj2" fmla="val 125450"/>
              </a:avLst>
            </a:prstGeom>
            <a:solidFill>
              <a:srgbClr val="6600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94256" name="Object 16"/>
            <p:cNvGraphicFramePr>
              <a:graphicFrameLocks noChangeAspect="1"/>
            </p:cNvGraphicFramePr>
            <p:nvPr/>
          </p:nvGraphicFramePr>
          <p:xfrm>
            <a:off x="1292" y="1434"/>
            <a:ext cx="998" cy="211"/>
          </p:xfrm>
          <a:graphic>
            <a:graphicData uri="http://schemas.openxmlformats.org/presentationml/2006/ole">
              <mc:AlternateContent xmlns:mc="http://schemas.openxmlformats.org/markup-compatibility/2006">
                <mc:Choice xmlns:v="urn:schemas-microsoft-com:vml" Requires="v">
                  <p:oleObj spid="_x0000_s17453" name="Equation" r:id="rId4" imgW="863280" imgH="203040" progId="Equation.3">
                    <p:embed/>
                  </p:oleObj>
                </mc:Choice>
                <mc:Fallback>
                  <p:oleObj name="Equation" r:id="rId4" imgW="863280" imgH="203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2" y="1434"/>
                          <a:ext cx="998" cy="2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4292" name="Text Box 52"/>
            <p:cNvSpPr txBox="1">
              <a:spLocks noChangeArrowheads="1"/>
            </p:cNvSpPr>
            <p:nvPr/>
          </p:nvSpPr>
          <p:spPr bwMode="auto">
            <a:xfrm>
              <a:off x="1429" y="1888"/>
              <a:ext cx="771"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zh-CN" altLang="en-US" sz="1600" b="1">
                  <a:latin typeface="华文细黑" pitchFamily="2" charset="-122"/>
                  <a:ea typeface="华文细黑" pitchFamily="2" charset="-122"/>
                </a:rPr>
                <a:t>下移</a:t>
              </a:r>
              <a:r>
                <a:rPr lang="en-US" altLang="zh-CN" sz="1600" b="1">
                  <a:latin typeface="华文细黑" pitchFamily="2" charset="-122"/>
                  <a:ea typeface="华文细黑" pitchFamily="2" charset="-122"/>
                </a:rPr>
                <a:t>1</a:t>
              </a:r>
              <a:r>
                <a:rPr lang="zh-CN" altLang="en-US" sz="1600" b="1">
                  <a:latin typeface="华文细黑" pitchFamily="2" charset="-122"/>
                  <a:ea typeface="华文细黑" pitchFamily="2" charset="-122"/>
                </a:rPr>
                <a:t>行，右移</a:t>
              </a:r>
              <a:r>
                <a:rPr lang="en-US" altLang="zh-CN" sz="1600" b="1">
                  <a:latin typeface="华文细黑" pitchFamily="2" charset="-122"/>
                  <a:ea typeface="华文细黑" pitchFamily="2" charset="-122"/>
                </a:rPr>
                <a:t>2</a:t>
              </a:r>
              <a:r>
                <a:rPr lang="zh-CN" altLang="en-US" sz="1600" b="1">
                  <a:latin typeface="华文细黑" pitchFamily="2" charset="-122"/>
                  <a:ea typeface="华文细黑" pitchFamily="2" charset="-122"/>
                </a:rPr>
                <a:t>列</a:t>
              </a:r>
            </a:p>
          </p:txBody>
        </p:sp>
      </p:grpSp>
      <p:sp>
        <p:nvSpPr>
          <p:cNvPr id="394294" name="Text Box 54"/>
          <p:cNvSpPr txBox="1">
            <a:spLocks noChangeArrowheads="1"/>
          </p:cNvSpPr>
          <p:nvPr/>
        </p:nvSpPr>
        <p:spPr bwMode="auto">
          <a:xfrm>
            <a:off x="971550" y="4149725"/>
            <a:ext cx="3429000"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a:latin typeface="Tahoma" pitchFamily="34" charset="0"/>
              </a:rPr>
              <a:t>x=[1,2,3] ;  y=[1,2,3]</a:t>
            </a:r>
          </a:p>
          <a:p>
            <a:pPr eaLnBrk="1" hangingPunct="1">
              <a:spcBef>
                <a:spcPct val="50000"/>
              </a:spcBef>
            </a:pPr>
            <a:r>
              <a:rPr lang="en-US" altLang="zh-CN">
                <a:latin typeface="Tahoma" pitchFamily="34" charset="0"/>
              </a:rPr>
              <a:t>x</a:t>
            </a:r>
            <a:r>
              <a:rPr lang="en-US" altLang="zh-CN">
                <a:latin typeface="Arial"/>
              </a:rPr>
              <a:t>’</a:t>
            </a:r>
            <a:r>
              <a:rPr lang="en-US" altLang="zh-CN">
                <a:latin typeface="Tahoma" pitchFamily="34" charset="0"/>
              </a:rPr>
              <a:t>=[2,3,4] ; y</a:t>
            </a:r>
            <a:r>
              <a:rPr lang="en-US" altLang="zh-CN">
                <a:latin typeface="Arial"/>
              </a:rPr>
              <a:t>’</a:t>
            </a:r>
            <a:r>
              <a:rPr lang="en-US" altLang="zh-CN">
                <a:latin typeface="Tahoma" pitchFamily="34" charset="0"/>
              </a:rPr>
              <a:t>=[3,4,5]</a:t>
            </a:r>
          </a:p>
        </p:txBody>
      </p:sp>
      <p:grpSp>
        <p:nvGrpSpPr>
          <p:cNvPr id="394300" name="Group 60"/>
          <p:cNvGrpSpPr>
            <a:grpSpLocks/>
          </p:cNvGrpSpPr>
          <p:nvPr/>
        </p:nvGrpSpPr>
        <p:grpSpPr bwMode="auto">
          <a:xfrm>
            <a:off x="4211638" y="2349500"/>
            <a:ext cx="1228725" cy="1289050"/>
            <a:chOff x="2490" y="1134"/>
            <a:chExt cx="774" cy="812"/>
          </a:xfrm>
        </p:grpSpPr>
        <p:grpSp>
          <p:nvGrpSpPr>
            <p:cNvPr id="394258" name="Group 18"/>
            <p:cNvGrpSpPr>
              <a:grpSpLocks/>
            </p:cNvGrpSpPr>
            <p:nvPr/>
          </p:nvGrpSpPr>
          <p:grpSpPr bwMode="auto">
            <a:xfrm>
              <a:off x="2653" y="1344"/>
              <a:ext cx="545" cy="544"/>
              <a:chOff x="3016" y="2704"/>
              <a:chExt cx="545" cy="544"/>
            </a:xfrm>
          </p:grpSpPr>
          <p:sp>
            <p:nvSpPr>
              <p:cNvPr id="394259" name="Rectangle 19"/>
              <p:cNvSpPr>
                <a:spLocks noChangeArrowheads="1"/>
              </p:cNvSpPr>
              <p:nvPr/>
            </p:nvSpPr>
            <p:spPr bwMode="auto">
              <a:xfrm>
                <a:off x="3379" y="2886"/>
                <a:ext cx="182" cy="18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4260" name="Rectangle 20"/>
              <p:cNvSpPr>
                <a:spLocks noChangeArrowheads="1"/>
              </p:cNvSpPr>
              <p:nvPr/>
            </p:nvSpPr>
            <p:spPr bwMode="auto">
              <a:xfrm>
                <a:off x="3379" y="3067"/>
                <a:ext cx="182" cy="181"/>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solidFill>
                    <a:schemeClr val="folHlink"/>
                  </a:solidFill>
                  <a:latin typeface="Tahoma" pitchFamily="34" charset="0"/>
                </a:endParaRPr>
              </a:p>
            </p:txBody>
          </p:sp>
          <p:sp>
            <p:nvSpPr>
              <p:cNvPr id="394261" name="Rectangle 21"/>
              <p:cNvSpPr>
                <a:spLocks noChangeArrowheads="1"/>
              </p:cNvSpPr>
              <p:nvPr/>
            </p:nvSpPr>
            <p:spPr bwMode="auto">
              <a:xfrm>
                <a:off x="3379" y="2704"/>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4262" name="Rectangle 22"/>
              <p:cNvSpPr>
                <a:spLocks noChangeArrowheads="1"/>
              </p:cNvSpPr>
              <p:nvPr/>
            </p:nvSpPr>
            <p:spPr bwMode="auto">
              <a:xfrm>
                <a:off x="3198" y="2704"/>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4263" name="Rectangle 23"/>
              <p:cNvSpPr>
                <a:spLocks noChangeArrowheads="1"/>
              </p:cNvSpPr>
              <p:nvPr/>
            </p:nvSpPr>
            <p:spPr bwMode="auto">
              <a:xfrm>
                <a:off x="3016" y="2704"/>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4264" name="Rectangle 24"/>
              <p:cNvSpPr>
                <a:spLocks noChangeArrowheads="1"/>
              </p:cNvSpPr>
              <p:nvPr/>
            </p:nvSpPr>
            <p:spPr bwMode="auto">
              <a:xfrm>
                <a:off x="3198" y="2886"/>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4265" name="Rectangle 25"/>
              <p:cNvSpPr>
                <a:spLocks noChangeArrowheads="1"/>
              </p:cNvSpPr>
              <p:nvPr/>
            </p:nvSpPr>
            <p:spPr bwMode="auto">
              <a:xfrm>
                <a:off x="3016" y="2886"/>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4266" name="Rectangle 26"/>
              <p:cNvSpPr>
                <a:spLocks noChangeArrowheads="1"/>
              </p:cNvSpPr>
              <p:nvPr/>
            </p:nvSpPr>
            <p:spPr bwMode="auto">
              <a:xfrm>
                <a:off x="3016" y="3067"/>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4267" name="Rectangle 27"/>
              <p:cNvSpPr>
                <a:spLocks noChangeArrowheads="1"/>
              </p:cNvSpPr>
              <p:nvPr/>
            </p:nvSpPr>
            <p:spPr bwMode="auto">
              <a:xfrm>
                <a:off x="3198" y="3067"/>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94295" name="Text Box 55"/>
            <p:cNvSpPr txBox="1">
              <a:spLocks noChangeArrowheads="1"/>
            </p:cNvSpPr>
            <p:nvPr/>
          </p:nvSpPr>
          <p:spPr bwMode="auto">
            <a:xfrm>
              <a:off x="2640" y="1134"/>
              <a:ext cx="62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sz="1600">
                  <a:latin typeface="Tahoma" pitchFamily="34" charset="0"/>
                </a:rPr>
                <a:t>1   2   3</a:t>
              </a:r>
            </a:p>
          </p:txBody>
        </p:sp>
        <p:sp>
          <p:nvSpPr>
            <p:cNvPr id="394297" name="Text Box 57"/>
            <p:cNvSpPr txBox="1">
              <a:spLocks noChangeArrowheads="1"/>
            </p:cNvSpPr>
            <p:nvPr/>
          </p:nvSpPr>
          <p:spPr bwMode="auto">
            <a:xfrm>
              <a:off x="2490" y="1272"/>
              <a:ext cx="336" cy="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sz="1600">
                  <a:latin typeface="Tahoma" pitchFamily="34" charset="0"/>
                </a:rPr>
                <a:t>1</a:t>
              </a:r>
            </a:p>
            <a:p>
              <a:pPr eaLnBrk="1" hangingPunct="1">
                <a:spcBef>
                  <a:spcPct val="50000"/>
                </a:spcBef>
              </a:pPr>
              <a:r>
                <a:rPr lang="en-US" altLang="zh-CN" sz="1600">
                  <a:latin typeface="Tahoma" pitchFamily="34" charset="0"/>
                </a:rPr>
                <a:t>2</a:t>
              </a:r>
            </a:p>
            <a:p>
              <a:pPr eaLnBrk="1" hangingPunct="1">
                <a:spcBef>
                  <a:spcPct val="50000"/>
                </a:spcBef>
              </a:pPr>
              <a:r>
                <a:rPr lang="en-US" altLang="zh-CN" sz="1600">
                  <a:latin typeface="Tahoma" pitchFamily="34" charset="0"/>
                </a:rPr>
                <a:t>3</a:t>
              </a:r>
            </a:p>
          </p:txBody>
        </p:sp>
      </p:grpSp>
      <p:grpSp>
        <p:nvGrpSpPr>
          <p:cNvPr id="394301" name="Group 61"/>
          <p:cNvGrpSpPr>
            <a:grpSpLocks/>
          </p:cNvGrpSpPr>
          <p:nvPr/>
        </p:nvGrpSpPr>
        <p:grpSpPr bwMode="auto">
          <a:xfrm>
            <a:off x="5940425" y="2205038"/>
            <a:ext cx="1933575" cy="1500187"/>
            <a:chOff x="3402" y="1110"/>
            <a:chExt cx="1218" cy="945"/>
          </a:xfrm>
        </p:grpSpPr>
        <p:grpSp>
          <p:nvGrpSpPr>
            <p:cNvPr id="394268" name="Group 28"/>
            <p:cNvGrpSpPr>
              <a:grpSpLocks/>
            </p:cNvGrpSpPr>
            <p:nvPr/>
          </p:nvGrpSpPr>
          <p:grpSpPr bwMode="auto">
            <a:xfrm>
              <a:off x="3560" y="1298"/>
              <a:ext cx="908" cy="726"/>
              <a:chOff x="2517" y="2568"/>
              <a:chExt cx="908" cy="726"/>
            </a:xfrm>
          </p:grpSpPr>
          <p:sp>
            <p:nvSpPr>
              <p:cNvPr id="394269" name="Rectangle 29"/>
              <p:cNvSpPr>
                <a:spLocks noChangeArrowheads="1"/>
              </p:cNvSpPr>
              <p:nvPr/>
            </p:nvSpPr>
            <p:spPr bwMode="auto">
              <a:xfrm>
                <a:off x="2880" y="2750"/>
                <a:ext cx="182" cy="18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4270" name="Rectangle 30"/>
              <p:cNvSpPr>
                <a:spLocks noChangeArrowheads="1"/>
              </p:cNvSpPr>
              <p:nvPr/>
            </p:nvSpPr>
            <p:spPr bwMode="auto">
              <a:xfrm>
                <a:off x="3062" y="2750"/>
                <a:ext cx="182" cy="181"/>
              </a:xfrm>
              <a:prstGeom prst="rect">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4271" name="Rectangle 31"/>
              <p:cNvSpPr>
                <a:spLocks noChangeArrowheads="1"/>
              </p:cNvSpPr>
              <p:nvPr/>
            </p:nvSpPr>
            <p:spPr bwMode="auto">
              <a:xfrm>
                <a:off x="2880" y="2931"/>
                <a:ext cx="182" cy="181"/>
              </a:xfrm>
              <a:prstGeom prst="rect">
                <a:avLst/>
              </a:prstGeom>
              <a:solidFill>
                <a:srgbClr val="0066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kumimoji="1" lang="zh-CN" altLang="zh-CN" sz="2400">
                  <a:solidFill>
                    <a:schemeClr val="folHlink"/>
                  </a:solidFill>
                  <a:latin typeface="Tahoma" pitchFamily="34" charset="0"/>
                </a:endParaRPr>
              </a:p>
            </p:txBody>
          </p:sp>
          <p:sp>
            <p:nvSpPr>
              <p:cNvPr id="394272" name="Rectangle 32"/>
              <p:cNvSpPr>
                <a:spLocks noChangeArrowheads="1"/>
              </p:cNvSpPr>
              <p:nvPr/>
            </p:nvSpPr>
            <p:spPr bwMode="auto">
              <a:xfrm>
                <a:off x="3243" y="2750"/>
                <a:ext cx="182" cy="181"/>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4273" name="Rectangle 33"/>
              <p:cNvSpPr>
                <a:spLocks noChangeArrowheads="1"/>
              </p:cNvSpPr>
              <p:nvPr/>
            </p:nvSpPr>
            <p:spPr bwMode="auto">
              <a:xfrm>
                <a:off x="3062" y="2931"/>
                <a:ext cx="182" cy="181"/>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4274" name="Rectangle 34"/>
              <p:cNvSpPr>
                <a:spLocks noChangeArrowheads="1"/>
              </p:cNvSpPr>
              <p:nvPr/>
            </p:nvSpPr>
            <p:spPr bwMode="auto">
              <a:xfrm>
                <a:off x="3243" y="2931"/>
                <a:ext cx="182" cy="181"/>
              </a:xfrm>
              <a:prstGeom prst="rect">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4275" name="Rectangle 35"/>
              <p:cNvSpPr>
                <a:spLocks noChangeArrowheads="1"/>
              </p:cNvSpPr>
              <p:nvPr/>
            </p:nvSpPr>
            <p:spPr bwMode="auto">
              <a:xfrm>
                <a:off x="2880" y="3113"/>
                <a:ext cx="182" cy="181"/>
              </a:xfrm>
              <a:prstGeom prst="rect">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4276" name="Rectangle 36"/>
              <p:cNvSpPr>
                <a:spLocks noChangeArrowheads="1"/>
              </p:cNvSpPr>
              <p:nvPr/>
            </p:nvSpPr>
            <p:spPr bwMode="auto">
              <a:xfrm>
                <a:off x="3062" y="3113"/>
                <a:ext cx="182" cy="181"/>
              </a:xfrm>
              <a:prstGeom prst="rect">
                <a:avLst/>
              </a:prstGeom>
              <a:solidFill>
                <a:srgbClr val="CC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4277" name="Rectangle 37"/>
              <p:cNvSpPr>
                <a:spLocks noChangeArrowheads="1"/>
              </p:cNvSpPr>
              <p:nvPr/>
            </p:nvSpPr>
            <p:spPr bwMode="auto">
              <a:xfrm>
                <a:off x="3243" y="3113"/>
                <a:ext cx="182" cy="181"/>
              </a:xfrm>
              <a:prstGeom prst="rect">
                <a:avLst/>
              </a:prstGeom>
              <a:solidFill>
                <a:srgbClr val="FF33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4278" name="Rectangle 38"/>
              <p:cNvSpPr>
                <a:spLocks noChangeArrowheads="1"/>
              </p:cNvSpPr>
              <p:nvPr/>
            </p:nvSpPr>
            <p:spPr bwMode="auto">
              <a:xfrm>
                <a:off x="2880" y="2568"/>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4279" name="Rectangle 39"/>
              <p:cNvSpPr>
                <a:spLocks noChangeArrowheads="1"/>
              </p:cNvSpPr>
              <p:nvPr/>
            </p:nvSpPr>
            <p:spPr bwMode="auto">
              <a:xfrm>
                <a:off x="3061" y="2568"/>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4280" name="Rectangle 40"/>
              <p:cNvSpPr>
                <a:spLocks noChangeArrowheads="1"/>
              </p:cNvSpPr>
              <p:nvPr/>
            </p:nvSpPr>
            <p:spPr bwMode="auto">
              <a:xfrm>
                <a:off x="3243" y="2568"/>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4281" name="Rectangle 41"/>
              <p:cNvSpPr>
                <a:spLocks noChangeArrowheads="1"/>
              </p:cNvSpPr>
              <p:nvPr/>
            </p:nvSpPr>
            <p:spPr bwMode="auto">
              <a:xfrm>
                <a:off x="2699" y="2568"/>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4282" name="Rectangle 42"/>
              <p:cNvSpPr>
                <a:spLocks noChangeArrowheads="1"/>
              </p:cNvSpPr>
              <p:nvPr/>
            </p:nvSpPr>
            <p:spPr bwMode="auto">
              <a:xfrm>
                <a:off x="2517" y="2568"/>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4283" name="Rectangle 43"/>
              <p:cNvSpPr>
                <a:spLocks noChangeArrowheads="1"/>
              </p:cNvSpPr>
              <p:nvPr/>
            </p:nvSpPr>
            <p:spPr bwMode="auto">
              <a:xfrm>
                <a:off x="2699" y="2750"/>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4284" name="Rectangle 44"/>
              <p:cNvSpPr>
                <a:spLocks noChangeArrowheads="1"/>
              </p:cNvSpPr>
              <p:nvPr/>
            </p:nvSpPr>
            <p:spPr bwMode="auto">
              <a:xfrm>
                <a:off x="2517" y="2750"/>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4285" name="Rectangle 45"/>
              <p:cNvSpPr>
                <a:spLocks noChangeArrowheads="1"/>
              </p:cNvSpPr>
              <p:nvPr/>
            </p:nvSpPr>
            <p:spPr bwMode="auto">
              <a:xfrm>
                <a:off x="2517" y="2931"/>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4286" name="Rectangle 46"/>
              <p:cNvSpPr>
                <a:spLocks noChangeArrowheads="1"/>
              </p:cNvSpPr>
              <p:nvPr/>
            </p:nvSpPr>
            <p:spPr bwMode="auto">
              <a:xfrm>
                <a:off x="2699" y="2931"/>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4287" name="Rectangle 47"/>
              <p:cNvSpPr>
                <a:spLocks noChangeArrowheads="1"/>
              </p:cNvSpPr>
              <p:nvPr/>
            </p:nvSpPr>
            <p:spPr bwMode="auto">
              <a:xfrm>
                <a:off x="2517" y="3113"/>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4288" name="Rectangle 48"/>
              <p:cNvSpPr>
                <a:spLocks noChangeArrowheads="1"/>
              </p:cNvSpPr>
              <p:nvPr/>
            </p:nvSpPr>
            <p:spPr bwMode="auto">
              <a:xfrm>
                <a:off x="2699" y="3113"/>
                <a:ext cx="182" cy="181"/>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94298" name="Text Box 58"/>
            <p:cNvSpPr txBox="1">
              <a:spLocks noChangeArrowheads="1"/>
            </p:cNvSpPr>
            <p:nvPr/>
          </p:nvSpPr>
          <p:spPr bwMode="auto">
            <a:xfrm>
              <a:off x="3564" y="1110"/>
              <a:ext cx="105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sz="1400">
                  <a:latin typeface="Tahoma" pitchFamily="34" charset="0"/>
                </a:rPr>
                <a:t>1   2    3   4   5</a:t>
              </a:r>
            </a:p>
          </p:txBody>
        </p:sp>
        <p:sp>
          <p:nvSpPr>
            <p:cNvPr id="394299" name="Text Box 59"/>
            <p:cNvSpPr txBox="1">
              <a:spLocks noChangeArrowheads="1"/>
            </p:cNvSpPr>
            <p:nvPr/>
          </p:nvSpPr>
          <p:spPr bwMode="auto">
            <a:xfrm>
              <a:off x="3402" y="1260"/>
              <a:ext cx="336" cy="7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lang="en-US" altLang="zh-CN" sz="1400">
                  <a:latin typeface="Tahoma" pitchFamily="34" charset="0"/>
                </a:rPr>
                <a:t>1</a:t>
              </a:r>
            </a:p>
            <a:p>
              <a:pPr eaLnBrk="1" hangingPunct="1">
                <a:spcBef>
                  <a:spcPct val="50000"/>
                </a:spcBef>
              </a:pPr>
              <a:r>
                <a:rPr lang="en-US" altLang="zh-CN" sz="1400">
                  <a:latin typeface="Tahoma" pitchFamily="34" charset="0"/>
                </a:rPr>
                <a:t>2</a:t>
              </a:r>
            </a:p>
            <a:p>
              <a:pPr eaLnBrk="1" hangingPunct="1">
                <a:spcBef>
                  <a:spcPct val="50000"/>
                </a:spcBef>
              </a:pPr>
              <a:r>
                <a:rPr lang="en-US" altLang="zh-CN" sz="1400">
                  <a:latin typeface="Tahoma" pitchFamily="34" charset="0"/>
                </a:rPr>
                <a:t>3</a:t>
              </a:r>
            </a:p>
            <a:p>
              <a:pPr eaLnBrk="1" hangingPunct="1">
                <a:spcBef>
                  <a:spcPct val="50000"/>
                </a:spcBef>
              </a:pPr>
              <a:r>
                <a:rPr lang="en-US" altLang="zh-CN" sz="1400">
                  <a:latin typeface="Tahoma" pitchFamily="34" charset="0"/>
                </a:rPr>
                <a:t>4</a:t>
              </a:r>
            </a:p>
          </p:txBody>
        </p:sp>
      </p:grpSp>
    </p:spTree>
    <p:extLst>
      <p:ext uri="{BB962C8B-B14F-4D97-AF65-F5344CB8AC3E}">
        <p14:creationId xmlns:p14="http://schemas.microsoft.com/office/powerpoint/2010/main" val="1380701625"/>
      </p:ext>
    </p:extLst>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94245"/>
                                        </p:tgtEl>
                                        <p:attrNameLst>
                                          <p:attrName>style.visibility</p:attrName>
                                        </p:attrNameLst>
                                      </p:cBhvr>
                                      <p:to>
                                        <p:strVal val="visible"/>
                                      </p:to>
                                    </p:set>
                                    <p:animEffect transition="in" filter="box(in)">
                                      <p:cBhvr>
                                        <p:cTn id="7" dur="500"/>
                                        <p:tgtEl>
                                          <p:spTgt spid="39424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94302"/>
                                        </p:tgtEl>
                                        <p:attrNameLst>
                                          <p:attrName>style.visibility</p:attrName>
                                        </p:attrNameLst>
                                      </p:cBhvr>
                                      <p:to>
                                        <p:strVal val="visible"/>
                                      </p:to>
                                    </p:set>
                                    <p:animEffect transition="in" filter="blinds(horizontal)">
                                      <p:cBhvr>
                                        <p:cTn id="12" dur="500"/>
                                        <p:tgtEl>
                                          <p:spTgt spid="39430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94294"/>
                                        </p:tgtEl>
                                        <p:attrNameLst>
                                          <p:attrName>style.visibility</p:attrName>
                                        </p:attrNameLst>
                                      </p:cBhvr>
                                      <p:to>
                                        <p:strVal val="visible"/>
                                      </p:to>
                                    </p:set>
                                    <p:animEffect transition="in" filter="blinds(horizontal)">
                                      <p:cBhvr>
                                        <p:cTn id="17" dur="500"/>
                                        <p:tgtEl>
                                          <p:spTgt spid="39429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94300"/>
                                        </p:tgtEl>
                                        <p:attrNameLst>
                                          <p:attrName>style.visibility</p:attrName>
                                        </p:attrNameLst>
                                      </p:cBhvr>
                                      <p:to>
                                        <p:strVal val="visible"/>
                                      </p:to>
                                    </p:set>
                                    <p:animEffect transition="in" filter="blinds(horizontal)">
                                      <p:cBhvr>
                                        <p:cTn id="22" dur="500"/>
                                        <p:tgtEl>
                                          <p:spTgt spid="39430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394301"/>
                                        </p:tgtEl>
                                        <p:attrNameLst>
                                          <p:attrName>style.visibility</p:attrName>
                                        </p:attrNameLst>
                                      </p:cBhvr>
                                      <p:to>
                                        <p:strVal val="visible"/>
                                      </p:to>
                                    </p:set>
                                    <p:animEffect transition="in" filter="box(in)">
                                      <p:cBhvr>
                                        <p:cTn id="27" dur="500"/>
                                        <p:tgtEl>
                                          <p:spTgt spid="39430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394257"/>
                                        </p:tgtEl>
                                        <p:attrNameLst>
                                          <p:attrName>style.visibility</p:attrName>
                                        </p:attrNameLst>
                                      </p:cBhvr>
                                      <p:to>
                                        <p:strVal val="visible"/>
                                      </p:to>
                                    </p:set>
                                    <p:animEffect transition="in" filter="checkerboard(across)">
                                      <p:cBhvr>
                                        <p:cTn id="32" dur="500"/>
                                        <p:tgtEl>
                                          <p:spTgt spid="3942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257" grpId="0" animBg="1" autoUpdateAnimBg="0"/>
      <p:bldP spid="394294" grpId="0"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图片 1" descr="图像平移.bmp">
            <a:extLst>
              <a:ext uri="{FF2B5EF4-FFF2-40B4-BE49-F238E27FC236}">
                <a16:creationId xmlns:a16="http://schemas.microsoft.com/office/drawing/2014/main" xmlns="" id="{94F8D2A6-D7EB-409D-8099-16BB23FF59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2924175"/>
            <a:ext cx="7632700" cy="341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矩形 3">
            <a:extLst>
              <a:ext uri="{FF2B5EF4-FFF2-40B4-BE49-F238E27FC236}">
                <a16:creationId xmlns:a16="http://schemas.microsoft.com/office/drawing/2014/main" xmlns="" id="{04E82E11-5A87-4045-99FA-542A4C8F2520}"/>
              </a:ext>
            </a:extLst>
          </p:cNvPr>
          <p:cNvSpPr>
            <a:spLocks noChangeArrowheads="1"/>
          </p:cNvSpPr>
          <p:nvPr/>
        </p:nvSpPr>
        <p:spPr bwMode="auto">
          <a:xfrm>
            <a:off x="827088" y="333375"/>
            <a:ext cx="3313112" cy="431800"/>
          </a:xfrm>
          <a:prstGeom prst="rect">
            <a:avLst/>
          </a:prstGeom>
          <a:solidFill>
            <a:srgbClr val="7030A0">
              <a:alpha val="79999"/>
            </a:srgbClr>
          </a:solidFill>
          <a:ln w="25400">
            <a:solidFill>
              <a:srgbClr val="385D8A"/>
            </a:solidFill>
            <a:miter lim="800000"/>
            <a:headEnd/>
            <a:tailEnd/>
          </a:ln>
        </p:spPr>
        <p:txBody>
          <a:bodyPr anchor="ct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solidFill>
                  <a:srgbClr val="FFFF00"/>
                </a:solidFill>
                <a:latin typeface="Calibri" panose="020F0502020204030204" pitchFamily="34" charset="0"/>
              </a:rPr>
              <a:t>图像的平移</a:t>
            </a:r>
          </a:p>
        </p:txBody>
      </p:sp>
      <p:sp>
        <p:nvSpPr>
          <p:cNvPr id="24580" name="矩形 4">
            <a:extLst>
              <a:ext uri="{FF2B5EF4-FFF2-40B4-BE49-F238E27FC236}">
                <a16:creationId xmlns:a16="http://schemas.microsoft.com/office/drawing/2014/main" xmlns="" id="{138A180A-8AFC-491D-96A5-6A0C7134AD3D}"/>
              </a:ext>
            </a:extLst>
          </p:cNvPr>
          <p:cNvSpPr>
            <a:spLocks noChangeArrowheads="1"/>
          </p:cNvSpPr>
          <p:nvPr/>
        </p:nvSpPr>
        <p:spPr bwMode="auto">
          <a:xfrm>
            <a:off x="684213" y="981075"/>
            <a:ext cx="7559675" cy="1727200"/>
          </a:xfrm>
          <a:prstGeom prst="rect">
            <a:avLst/>
          </a:prstGeom>
          <a:solidFill>
            <a:schemeClr val="accent1">
              <a:alpha val="70195"/>
            </a:schemeClr>
          </a:solidFill>
          <a:ln w="25400">
            <a:solidFill>
              <a:srgbClr val="385D8A"/>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dirty="0">
                <a:solidFill>
                  <a:srgbClr val="FFFF00"/>
                </a:solidFill>
                <a:latin typeface="Calibri" panose="020F0502020204030204" pitchFamily="34" charset="0"/>
              </a:rPr>
              <a:t>I=</a:t>
            </a:r>
            <a:r>
              <a:rPr lang="en-US" altLang="zh-CN" sz="2000" dirty="0" err="1">
                <a:solidFill>
                  <a:srgbClr val="FFFF00"/>
                </a:solidFill>
                <a:latin typeface="Calibri" panose="020F0502020204030204" pitchFamily="34" charset="0"/>
              </a:rPr>
              <a:t>imread</a:t>
            </a:r>
            <a:r>
              <a:rPr lang="en-US" altLang="zh-CN" sz="2000" dirty="0">
                <a:solidFill>
                  <a:srgbClr val="FFFF00"/>
                </a:solidFill>
                <a:latin typeface="Calibri" panose="020F0502020204030204" pitchFamily="34" charset="0"/>
              </a:rPr>
              <a:t>('nir.bmp');</a:t>
            </a:r>
          </a:p>
          <a:p>
            <a:pPr eaLnBrk="1" hangingPunct="1"/>
            <a:r>
              <a:rPr lang="en-US" altLang="zh-CN" sz="2000" dirty="0">
                <a:solidFill>
                  <a:srgbClr val="FFFF00"/>
                </a:solidFill>
                <a:latin typeface="Calibri" panose="020F0502020204030204" pitchFamily="34" charset="0"/>
              </a:rPr>
              <a:t>se=translate(</a:t>
            </a:r>
            <a:r>
              <a:rPr lang="en-US" altLang="zh-CN" sz="2000" dirty="0" err="1">
                <a:solidFill>
                  <a:srgbClr val="FFFF00"/>
                </a:solidFill>
                <a:latin typeface="Calibri" panose="020F0502020204030204" pitchFamily="34" charset="0"/>
              </a:rPr>
              <a:t>strel</a:t>
            </a:r>
            <a:r>
              <a:rPr lang="en-US" altLang="zh-CN" sz="2000" dirty="0">
                <a:solidFill>
                  <a:srgbClr val="FFFF00"/>
                </a:solidFill>
                <a:latin typeface="Calibri" panose="020F0502020204030204" pitchFamily="34" charset="0"/>
              </a:rPr>
              <a:t>(1),[180 190]);%</a:t>
            </a:r>
            <a:r>
              <a:rPr lang="zh-CN" altLang="en-US" sz="2000" dirty="0">
                <a:solidFill>
                  <a:srgbClr val="FFFF00"/>
                </a:solidFill>
                <a:latin typeface="Calibri" panose="020F0502020204030204" pitchFamily="34" charset="0"/>
              </a:rPr>
              <a:t>设置结构元素对象</a:t>
            </a:r>
            <a:endParaRPr lang="en-US" altLang="zh-CN" sz="2000" dirty="0">
              <a:solidFill>
                <a:srgbClr val="FFFF00"/>
              </a:solidFill>
              <a:latin typeface="Calibri" panose="020F0502020204030204" pitchFamily="34" charset="0"/>
            </a:endParaRPr>
          </a:p>
          <a:p>
            <a:pPr eaLnBrk="1" hangingPunct="1"/>
            <a:r>
              <a:rPr lang="en-US" altLang="zh-CN" sz="2000" dirty="0">
                <a:solidFill>
                  <a:srgbClr val="FFFF00"/>
                </a:solidFill>
                <a:latin typeface="Calibri" panose="020F0502020204030204" pitchFamily="34" charset="0"/>
              </a:rPr>
              <a:t>B=</a:t>
            </a:r>
            <a:r>
              <a:rPr lang="en-US" altLang="zh-CN" sz="2000" dirty="0" err="1">
                <a:solidFill>
                  <a:srgbClr val="FFFF00"/>
                </a:solidFill>
                <a:latin typeface="Calibri" panose="020F0502020204030204" pitchFamily="34" charset="0"/>
              </a:rPr>
              <a:t>imdilate</a:t>
            </a:r>
            <a:r>
              <a:rPr lang="en-US" altLang="zh-CN" sz="2000" dirty="0">
                <a:solidFill>
                  <a:srgbClr val="FFFF00"/>
                </a:solidFill>
                <a:latin typeface="Calibri" panose="020F0502020204030204" pitchFamily="34" charset="0"/>
              </a:rPr>
              <a:t>(</a:t>
            </a:r>
            <a:r>
              <a:rPr lang="en-US" altLang="zh-CN" sz="2000" dirty="0" err="1">
                <a:solidFill>
                  <a:srgbClr val="FFFF00"/>
                </a:solidFill>
                <a:latin typeface="Calibri" panose="020F0502020204030204" pitchFamily="34" charset="0"/>
              </a:rPr>
              <a:t>I,se</a:t>
            </a:r>
            <a:r>
              <a:rPr lang="en-US" altLang="zh-CN" sz="2000" dirty="0">
                <a:solidFill>
                  <a:srgbClr val="FFFF00"/>
                </a:solidFill>
                <a:latin typeface="Calibri" panose="020F0502020204030204" pitchFamily="34" charset="0"/>
              </a:rPr>
              <a:t>);%</a:t>
            </a:r>
            <a:r>
              <a:rPr lang="zh-CN" altLang="en-US" sz="2000" dirty="0">
                <a:solidFill>
                  <a:srgbClr val="FFFF00"/>
                </a:solidFill>
                <a:latin typeface="Calibri" panose="020F0502020204030204" pitchFamily="34" charset="0"/>
              </a:rPr>
              <a:t>图像处理（这里主要用的膨胀）</a:t>
            </a:r>
            <a:endParaRPr lang="en-US" altLang="zh-CN" sz="2000" dirty="0">
              <a:solidFill>
                <a:srgbClr val="FFFF00"/>
              </a:solidFill>
              <a:latin typeface="Calibri" panose="020F0502020204030204" pitchFamily="34" charset="0"/>
            </a:endParaRPr>
          </a:p>
          <a:p>
            <a:pPr eaLnBrk="1" hangingPunct="1"/>
            <a:r>
              <a:rPr lang="en-US" altLang="zh-CN" sz="2000" dirty="0" err="1">
                <a:solidFill>
                  <a:srgbClr val="FFFF00"/>
                </a:solidFill>
                <a:latin typeface="Calibri" panose="020F0502020204030204" pitchFamily="34" charset="0"/>
              </a:rPr>
              <a:t>figure;subplot</a:t>
            </a:r>
            <a:r>
              <a:rPr lang="en-US" altLang="zh-CN" sz="2000" dirty="0">
                <a:solidFill>
                  <a:srgbClr val="FFFF00"/>
                </a:solidFill>
                <a:latin typeface="Calibri" panose="020F0502020204030204" pitchFamily="34" charset="0"/>
              </a:rPr>
              <a:t>(1,2,1),</a:t>
            </a:r>
            <a:r>
              <a:rPr lang="en-US" altLang="zh-CN" sz="2000" dirty="0" err="1">
                <a:solidFill>
                  <a:srgbClr val="FFFF00"/>
                </a:solidFill>
                <a:latin typeface="Calibri" panose="020F0502020204030204" pitchFamily="34" charset="0"/>
              </a:rPr>
              <a:t>subimage</a:t>
            </a:r>
            <a:r>
              <a:rPr lang="en-US" altLang="zh-CN" sz="2000" dirty="0">
                <a:solidFill>
                  <a:srgbClr val="FFFF00"/>
                </a:solidFill>
                <a:latin typeface="Calibri" panose="020F0502020204030204" pitchFamily="34" charset="0"/>
              </a:rPr>
              <a:t>(I);title('</a:t>
            </a:r>
            <a:r>
              <a:rPr lang="zh-CN" altLang="en-US" sz="2000" dirty="0">
                <a:solidFill>
                  <a:srgbClr val="FFFF00"/>
                </a:solidFill>
                <a:latin typeface="Calibri" panose="020F0502020204030204" pitchFamily="34" charset="0"/>
              </a:rPr>
              <a:t>原图像</a:t>
            </a:r>
            <a:r>
              <a:rPr lang="en-US" altLang="zh-CN" sz="2000" dirty="0">
                <a:solidFill>
                  <a:srgbClr val="FFFF00"/>
                </a:solidFill>
                <a:latin typeface="Calibri" panose="020F0502020204030204" pitchFamily="34" charset="0"/>
              </a:rPr>
              <a:t>');</a:t>
            </a:r>
          </a:p>
          <a:p>
            <a:pPr eaLnBrk="1" hangingPunct="1"/>
            <a:r>
              <a:rPr lang="en-US" altLang="zh-CN" sz="2000" dirty="0">
                <a:solidFill>
                  <a:srgbClr val="FFFF00"/>
                </a:solidFill>
                <a:latin typeface="Calibri" panose="020F0502020204030204" pitchFamily="34" charset="0"/>
              </a:rPr>
              <a:t>subplot(1,2,2),</a:t>
            </a:r>
            <a:r>
              <a:rPr lang="en-US" altLang="zh-CN" sz="2000" dirty="0" err="1">
                <a:solidFill>
                  <a:srgbClr val="FFFF00"/>
                </a:solidFill>
                <a:latin typeface="Calibri" panose="020F0502020204030204" pitchFamily="34" charset="0"/>
              </a:rPr>
              <a:t>subimage</a:t>
            </a:r>
            <a:r>
              <a:rPr lang="en-US" altLang="zh-CN" sz="2000" dirty="0">
                <a:solidFill>
                  <a:srgbClr val="FFFF00"/>
                </a:solidFill>
                <a:latin typeface="Calibri" panose="020F0502020204030204" pitchFamily="34" charset="0"/>
              </a:rPr>
              <a:t>(B);title(‘</a:t>
            </a:r>
            <a:r>
              <a:rPr lang="zh-CN" altLang="en-US" sz="2000" dirty="0">
                <a:solidFill>
                  <a:srgbClr val="FFFF00"/>
                </a:solidFill>
                <a:latin typeface="Calibri" panose="020F0502020204030204" pitchFamily="34" charset="0"/>
              </a:rPr>
              <a:t>平移后图像</a:t>
            </a:r>
            <a:r>
              <a:rPr lang="en-US" altLang="zh-CN" sz="2000" dirty="0">
                <a:solidFill>
                  <a:srgbClr val="FFFF00"/>
                </a:solidFill>
                <a:latin typeface="Calibri" panose="020F0502020204030204" pitchFamily="34" charset="0"/>
              </a:rPr>
              <a:t>’);%</a:t>
            </a:r>
            <a:r>
              <a:rPr lang="zh-CN" altLang="en-US" sz="2000" dirty="0">
                <a:solidFill>
                  <a:srgbClr val="FFFF00"/>
                </a:solidFill>
                <a:latin typeface="Calibri" panose="020F0502020204030204" pitchFamily="34" charset="0"/>
              </a:rPr>
              <a:t>这里没有扩大画布</a:t>
            </a:r>
          </a:p>
        </p:txBody>
      </p:sp>
    </p:spTree>
  </p:cSld>
  <p:clrMapOvr>
    <a:masterClrMapping/>
  </p:clrMapOvr>
  <p:transition>
    <p:zoom dir="in"/>
  </p:transition>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a:xfrm>
            <a:off x="1062038" y="477838"/>
            <a:ext cx="7326386" cy="712787"/>
          </a:xfrm>
        </p:spPr>
        <p:txBody>
          <a:bodyPr/>
          <a:lstStyle/>
          <a:p>
            <a:pPr algn="ctr"/>
            <a:r>
              <a:rPr lang="zh-CN" altLang="en-US" sz="3600" i="0" dirty="0">
                <a:latin typeface="黑体" pitchFamily="2" charset="-122"/>
                <a:ea typeface="黑体" pitchFamily="2" charset="-122"/>
              </a:rPr>
              <a:t>图像的镜像</a:t>
            </a:r>
          </a:p>
        </p:txBody>
      </p:sp>
      <p:sp>
        <p:nvSpPr>
          <p:cNvPr id="206851" name="Rectangle 3"/>
          <p:cNvSpPr>
            <a:spLocks noGrp="1" noChangeArrowheads="1"/>
          </p:cNvSpPr>
          <p:nvPr>
            <p:ph type="body" sz="half" idx="1"/>
          </p:nvPr>
        </p:nvSpPr>
        <p:spPr>
          <a:xfrm>
            <a:off x="539750" y="2133600"/>
            <a:ext cx="7345363" cy="3744913"/>
          </a:xfrm>
        </p:spPr>
        <p:txBody>
          <a:bodyPr/>
          <a:lstStyle/>
          <a:p>
            <a:pPr marL="609600" indent="-609600">
              <a:lnSpc>
                <a:spcPct val="150000"/>
              </a:lnSpc>
            </a:pPr>
            <a:r>
              <a:rPr lang="zh-CN" altLang="en-US" sz="2800" b="1" dirty="0">
                <a:ea typeface="华文细黑" pitchFamily="2" charset="-122"/>
              </a:rPr>
              <a:t>所谓的镜像，通俗地讲，是指在镜子中所成的像。其特点是左右颠倒或者是上下颠倒。</a:t>
            </a:r>
          </a:p>
          <a:p>
            <a:pPr marL="609600" indent="-609600">
              <a:lnSpc>
                <a:spcPct val="150000"/>
              </a:lnSpc>
            </a:pPr>
            <a:r>
              <a:rPr lang="zh-CN" altLang="en-US" sz="2800" b="1" dirty="0">
                <a:ea typeface="华文细黑" pitchFamily="2" charset="-122"/>
              </a:rPr>
              <a:t>镜像分为</a:t>
            </a:r>
            <a:r>
              <a:rPr lang="zh-CN" altLang="en-US" sz="2800" b="1" dirty="0">
                <a:ea typeface="华文细黑" pitchFamily="2" charset="-122"/>
                <a:hlinkClick r:id="rId3" action="ppaction://hlinksldjump"/>
              </a:rPr>
              <a:t>水平镜像</a:t>
            </a:r>
            <a:r>
              <a:rPr lang="zh-CN" altLang="en-US" sz="2800" b="1" dirty="0">
                <a:ea typeface="华文细黑" pitchFamily="2" charset="-122"/>
              </a:rPr>
              <a:t>和</a:t>
            </a:r>
            <a:r>
              <a:rPr lang="zh-CN" altLang="en-US" sz="2800" b="1" dirty="0">
                <a:ea typeface="华文细黑" pitchFamily="2" charset="-122"/>
                <a:hlinkClick r:id="rId4" action="ppaction://hlinksldjump"/>
              </a:rPr>
              <a:t>垂直镜像</a:t>
            </a:r>
            <a:r>
              <a:rPr lang="zh-CN" altLang="en-US" sz="2800" b="1" dirty="0">
                <a:ea typeface="华文细黑" pitchFamily="2" charset="-122"/>
              </a:rPr>
              <a:t>。</a:t>
            </a:r>
            <a:r>
              <a:rPr lang="zh-CN" altLang="en-US" dirty="0"/>
              <a:t>   </a:t>
            </a:r>
          </a:p>
          <a:p>
            <a:pPr marL="609600" indent="-609600">
              <a:buFont typeface="Wingdings" pitchFamily="2" charset="2"/>
              <a:buNone/>
            </a:pPr>
            <a:endParaRPr lang="en-US" altLang="zh-CN" sz="1400" dirty="0"/>
          </a:p>
        </p:txBody>
      </p:sp>
    </p:spTree>
    <p:extLst>
      <p:ext uri="{BB962C8B-B14F-4D97-AF65-F5344CB8AC3E}">
        <p14:creationId xmlns:p14="http://schemas.microsoft.com/office/powerpoint/2010/main" val="4073508299"/>
      </p:ext>
    </p:extLst>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6851">
                                            <p:txEl>
                                              <p:pRg st="0" end="0"/>
                                            </p:txEl>
                                          </p:spTgt>
                                        </p:tgtEl>
                                        <p:attrNameLst>
                                          <p:attrName>style.visibility</p:attrName>
                                        </p:attrNameLst>
                                      </p:cBhvr>
                                      <p:to>
                                        <p:strVal val="visible"/>
                                      </p:to>
                                    </p:set>
                                    <p:anim calcmode="lin" valueType="num">
                                      <p:cBhvr additive="base">
                                        <p:cTn id="7" dur="500" fill="hold"/>
                                        <p:tgtEl>
                                          <p:spTgt spid="20685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0685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06851">
                                            <p:txEl>
                                              <p:pRg st="1" end="1"/>
                                            </p:txEl>
                                          </p:spTgt>
                                        </p:tgtEl>
                                        <p:attrNameLst>
                                          <p:attrName>style.visibility</p:attrName>
                                        </p:attrNameLst>
                                      </p:cBhvr>
                                      <p:to>
                                        <p:strVal val="visible"/>
                                      </p:to>
                                    </p:set>
                                    <p:anim calcmode="lin" valueType="num">
                                      <p:cBhvr additive="base">
                                        <p:cTn id="13" dur="500" fill="hold"/>
                                        <p:tgtEl>
                                          <p:spTgt spid="20685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06851">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851" grpId="0" build="p" autoUpdateAnimBg="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沉稳">
  <a:themeElements>
    <a:clrScheme name="沉稳">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沉稳">
      <a:majorFont>
        <a:latin typeface="Rockwell"/>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沉稳">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75000"/>
                <a:satMod val="400000"/>
              </a:schemeClr>
            </a:gs>
            <a:gs pos="20000">
              <a:schemeClr val="phClr">
                <a:tint val="80000"/>
                <a:satMod val="355000"/>
              </a:schemeClr>
            </a:gs>
            <a:gs pos="100000">
              <a:schemeClr val="phClr">
                <a:tint val="95000"/>
                <a:shade val="55000"/>
                <a:satMod val="355000"/>
              </a:schemeClr>
            </a:gs>
          </a:gsLst>
          <a:path path="circle">
            <a:fillToRect l="67500" t="35000" r="32500" b="65000"/>
          </a:path>
        </a:gradFill>
        <a:blipFill>
          <a:blip xmlns:r="http://schemas.openxmlformats.org/officeDocument/2006/relationships" r:embed="rId1">
            <a:duotone>
              <a:schemeClr val="phClr">
                <a:shade val="30000"/>
                <a:satMod val="120000"/>
              </a:schemeClr>
              <a:schemeClr val="phClr">
                <a:tint val="70000"/>
                <a:satMod val="250000"/>
              </a:schemeClr>
            </a:duotone>
          </a:blip>
          <a:tile tx="0" ty="0" sx="50000" sy="50000" flip="none" algn="t"/>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Foundry</Template>
  <TotalTime>1168</TotalTime>
  <Words>3070</Words>
  <Application>Microsoft Office PowerPoint</Application>
  <PresentationFormat>全屏显示(4:3)</PresentationFormat>
  <Paragraphs>401</Paragraphs>
  <Slides>68</Slides>
  <Notes>24</Notes>
  <HiddenSlides>0</HiddenSlides>
  <MMClips>0</MMClips>
  <ScaleCrop>false</ScaleCrop>
  <HeadingPairs>
    <vt:vector size="6" baseType="variant">
      <vt:variant>
        <vt:lpstr>主题</vt:lpstr>
      </vt:variant>
      <vt:variant>
        <vt:i4>1</vt:i4>
      </vt:variant>
      <vt:variant>
        <vt:lpstr>嵌入 OLE 服务器</vt:lpstr>
      </vt:variant>
      <vt:variant>
        <vt:i4>3</vt:i4>
      </vt:variant>
      <vt:variant>
        <vt:lpstr>幻灯片标题</vt:lpstr>
      </vt:variant>
      <vt:variant>
        <vt:i4>68</vt:i4>
      </vt:variant>
    </vt:vector>
  </HeadingPairs>
  <TitlesOfParts>
    <vt:vector size="72" baseType="lpstr">
      <vt:lpstr>沉稳</vt:lpstr>
      <vt:lpstr>Equation</vt:lpstr>
      <vt:lpstr>公式</vt:lpstr>
      <vt:lpstr>VISIO</vt:lpstr>
      <vt:lpstr>数字图像处理</vt:lpstr>
      <vt:lpstr>第四章  图像的几何变换</vt:lpstr>
      <vt:lpstr>图像的几何变换</vt:lpstr>
      <vt:lpstr>图像的位置变换</vt:lpstr>
      <vt:lpstr>图像配准示例</vt:lpstr>
      <vt:lpstr>图像的平移</vt:lpstr>
      <vt:lpstr>图像的平移               ——示例</vt:lpstr>
      <vt:lpstr>PowerPoint 演示文稿</vt:lpstr>
      <vt:lpstr>图像的镜像</vt:lpstr>
      <vt:lpstr>水平镜像示例</vt:lpstr>
      <vt:lpstr>垂直镜像示例</vt:lpstr>
      <vt:lpstr>图像的水平镜像</vt:lpstr>
      <vt:lpstr>图像的水平镜像</vt:lpstr>
      <vt:lpstr>图像的垂直镜像</vt:lpstr>
      <vt:lpstr>图像的垂直镜像</vt:lpstr>
      <vt:lpstr>PowerPoint 演示文稿</vt:lpstr>
      <vt:lpstr>PowerPoint 演示文稿</vt:lpstr>
      <vt:lpstr>图像的旋转</vt:lpstr>
      <vt:lpstr>图像旋转的前期处理                   ——画布的扩大</vt:lpstr>
      <vt:lpstr>图像旋转的前期处理                   ——画布的扩大</vt:lpstr>
      <vt:lpstr>图像旋转的前期处理                   ——画布的扩大</vt:lpstr>
      <vt:lpstr>图像旋转         —— 按照确定画布时的平移量取整</vt:lpstr>
      <vt:lpstr>图像旋转后处理               ——旋转后的隐含问题分析</vt:lpstr>
      <vt:lpstr>图像旋转的效果示例</vt:lpstr>
      <vt:lpstr>PowerPoint 演示文稿</vt:lpstr>
      <vt:lpstr>Matlab自带函数实现图像任意角度旋转 </vt:lpstr>
      <vt:lpstr>图像旋转后处理                 ——解决问题的思路</vt:lpstr>
      <vt:lpstr>图像旋转的后处理                   —— 插值</vt:lpstr>
      <vt:lpstr>图像旋转的后处理                   —— 插值</vt:lpstr>
      <vt:lpstr>图像旋转的后处理                   —— 插值效果分析</vt:lpstr>
      <vt:lpstr>图像旋转中的插值效果示例</vt:lpstr>
      <vt:lpstr>Matlab自带函数实现图像任意角度旋转</vt:lpstr>
      <vt:lpstr>下面两个图是旋转之后再挑一部分放大的结果</vt:lpstr>
      <vt:lpstr>图像的形状变换</vt:lpstr>
      <vt:lpstr>图像的形状变换应用                   —— 目标物识别</vt:lpstr>
      <vt:lpstr>图像的缩小</vt:lpstr>
      <vt:lpstr>图像缩小             —— 实现思路</vt:lpstr>
      <vt:lpstr>图像缩小               —— 实现方法</vt:lpstr>
      <vt:lpstr>图像缩小             —— 例题</vt:lpstr>
      <vt:lpstr>图像放大</vt:lpstr>
      <vt:lpstr>图像放大           —— 实现思路</vt:lpstr>
      <vt:lpstr>图像的成倍放大效果示例</vt:lpstr>
      <vt:lpstr>图像放大               —— 实现方法</vt:lpstr>
      <vt:lpstr>图像放大               —— 实现方法</vt:lpstr>
      <vt:lpstr> </vt:lpstr>
      <vt:lpstr>图像大比例放大时的马赛克效应</vt:lpstr>
      <vt:lpstr>图像错切           —— 基本概念</vt:lpstr>
      <vt:lpstr>图像的错切效果</vt:lpstr>
      <vt:lpstr>图像错切           —— 数学模型</vt:lpstr>
      <vt:lpstr>图像错切             —— 示例</vt:lpstr>
      <vt:lpstr>图像的仿射变换</vt:lpstr>
      <vt:lpstr>图像的仿射变换                 —— 齐次坐标</vt:lpstr>
      <vt:lpstr>图像的仿射变换                 —— 通式</vt:lpstr>
      <vt:lpstr>图像的仿射变换                 ——图像几何变换表示</vt:lpstr>
      <vt:lpstr>图像的仿射变换                 ——图像几何变换表示</vt:lpstr>
      <vt:lpstr>图像的仿射变换                 ——图像几何变换表示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谢谢大家</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数字图像处理</dc:title>
  <dc:creator>degui yang</dc:creator>
  <cp:lastModifiedBy>杨德贵</cp:lastModifiedBy>
  <cp:revision>62</cp:revision>
  <dcterms:created xsi:type="dcterms:W3CDTF">2018-09-01T09:20:54Z</dcterms:created>
  <dcterms:modified xsi:type="dcterms:W3CDTF">2019-09-16T11:47:49Z</dcterms:modified>
</cp:coreProperties>
</file>